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Cormorant Garamond Bold" panose="020B0604020202020204" charset="0"/>
      <p:regular r:id="rId27"/>
    </p:embeddedFont>
    <p:embeddedFont>
      <p:font typeface="Codec Pr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dec Pro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27826" y="3975967"/>
            <a:ext cx="802150" cy="637709"/>
          </a:xfrm>
          <a:custGeom>
            <a:avLst/>
            <a:gdLst/>
            <a:ahLst/>
            <a:cxnLst/>
            <a:rect l="l" t="t" r="r" b="b"/>
            <a:pathLst>
              <a:path w="802150" h="637709">
                <a:moveTo>
                  <a:pt x="0" y="0"/>
                </a:moveTo>
                <a:lnTo>
                  <a:pt x="802150" y="0"/>
                </a:lnTo>
                <a:lnTo>
                  <a:pt x="802150" y="637710"/>
                </a:lnTo>
                <a:lnTo>
                  <a:pt x="0" y="637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70126" y="8041012"/>
            <a:ext cx="1451691" cy="1839524"/>
          </a:xfrm>
          <a:custGeom>
            <a:avLst/>
            <a:gdLst/>
            <a:ahLst/>
            <a:cxnLst/>
            <a:rect l="l" t="t" r="r" b="b"/>
            <a:pathLst>
              <a:path w="1451691" h="1839524">
                <a:moveTo>
                  <a:pt x="0" y="0"/>
                </a:moveTo>
                <a:lnTo>
                  <a:pt x="1451691" y="0"/>
                </a:lnTo>
                <a:lnTo>
                  <a:pt x="1451691" y="1839524"/>
                </a:lnTo>
                <a:lnTo>
                  <a:pt x="0" y="18395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66095" y="1386568"/>
            <a:ext cx="9093575" cy="9023490"/>
          </a:xfrm>
          <a:custGeom>
            <a:avLst/>
            <a:gdLst/>
            <a:ahLst/>
            <a:cxnLst/>
            <a:rect l="l" t="t" r="r" b="b"/>
            <a:pathLst>
              <a:path w="9093575" h="9023490">
                <a:moveTo>
                  <a:pt x="0" y="0"/>
                </a:moveTo>
                <a:lnTo>
                  <a:pt x="9093574" y="0"/>
                </a:lnTo>
                <a:lnTo>
                  <a:pt x="9093574" y="9023491"/>
                </a:lnTo>
                <a:lnTo>
                  <a:pt x="0" y="9023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976" r="-3867"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-174476" y="1111601"/>
            <a:ext cx="16801561" cy="1990014"/>
            <a:chOff x="0" y="0"/>
            <a:chExt cx="1571767" cy="1861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1767" cy="186164"/>
            </a:xfrm>
            <a:custGeom>
              <a:avLst/>
              <a:gdLst/>
              <a:ahLst/>
              <a:cxnLst/>
              <a:rect l="l" t="t" r="r" b="b"/>
              <a:pathLst>
                <a:path w="1571767" h="186164">
                  <a:moveTo>
                    <a:pt x="0" y="0"/>
                  </a:moveTo>
                  <a:lnTo>
                    <a:pt x="1571767" y="0"/>
                  </a:lnTo>
                  <a:lnTo>
                    <a:pt x="1571767" y="186164"/>
                  </a:lnTo>
                  <a:lnTo>
                    <a:pt x="0" y="186164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71767" cy="224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98489" y="1676336"/>
            <a:ext cx="1359496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FFFFFF"/>
                </a:solidFill>
                <a:latin typeface="Codec Pro Bold"/>
              </a:rPr>
              <a:t>Escola de Formação de Líderes</a:t>
            </a:r>
          </a:p>
        </p:txBody>
      </p:sp>
      <p:sp>
        <p:nvSpPr>
          <p:cNvPr id="10" name="Freeform 10"/>
          <p:cNvSpPr/>
          <p:nvPr/>
        </p:nvSpPr>
        <p:spPr>
          <a:xfrm rot="-2571252">
            <a:off x="654244" y="1739548"/>
            <a:ext cx="1744986" cy="887034"/>
          </a:xfrm>
          <a:custGeom>
            <a:avLst/>
            <a:gdLst/>
            <a:ahLst/>
            <a:cxnLst/>
            <a:rect l="l" t="t" r="r" b="b"/>
            <a:pathLst>
              <a:path w="1744986" h="887034">
                <a:moveTo>
                  <a:pt x="0" y="0"/>
                </a:moveTo>
                <a:lnTo>
                  <a:pt x="1744985" y="0"/>
                </a:lnTo>
                <a:lnTo>
                  <a:pt x="1744985" y="887035"/>
                </a:lnTo>
                <a:lnTo>
                  <a:pt x="0" y="887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28901" y="4768549"/>
            <a:ext cx="9471393" cy="82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6"/>
              </a:lnSpc>
            </a:pPr>
            <a:r>
              <a:rPr lang="en-US" sz="5765">
                <a:solidFill>
                  <a:srgbClr val="A90000"/>
                </a:solidFill>
                <a:latin typeface="Questrial Bold"/>
              </a:rPr>
              <a:t>Eu farei 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28901" y="5453529"/>
            <a:ext cx="16474387" cy="145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9"/>
              </a:lnSpc>
            </a:pPr>
            <a:r>
              <a:rPr lang="en-US" sz="9378">
                <a:solidFill>
                  <a:srgbClr val="A90000"/>
                </a:solidFill>
                <a:latin typeface="Codec Pro Bold"/>
              </a:rPr>
              <a:t>pescadores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67169" y="4409122"/>
            <a:ext cx="6582696" cy="148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30"/>
              </a:lnSpc>
            </a:pPr>
            <a:r>
              <a:rPr lang="en-US" sz="10584" dirty="0" err="1">
                <a:solidFill>
                  <a:srgbClr val="A90000"/>
                </a:solidFill>
                <a:latin typeface="Questrial Bold"/>
              </a:rPr>
              <a:t>vós</a:t>
            </a:r>
            <a:endParaRPr lang="en-US" sz="10584" dirty="0">
              <a:solidFill>
                <a:srgbClr val="A90000"/>
              </a:solidFill>
              <a:latin typeface="Quest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22593" y="6749940"/>
            <a:ext cx="5621851" cy="103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315">
                <a:solidFill>
                  <a:srgbClr val="A90000"/>
                </a:solidFill>
                <a:latin typeface="Questrial Bold"/>
              </a:rPr>
              <a:t>de homens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41062" y="7694337"/>
            <a:ext cx="1159737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  <a:spcBef>
                <a:spcPct val="0"/>
              </a:spcBef>
            </a:pPr>
            <a:r>
              <a:rPr lang="en-US" sz="1842" dirty="0">
                <a:solidFill>
                  <a:srgbClr val="A90000"/>
                </a:solidFill>
                <a:latin typeface="Codec Pro Bold"/>
              </a:rPr>
              <a:t> (Mt 4,19)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1939" y="3576896"/>
            <a:ext cx="14976909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Serão 9 encontros dispostos em 9 meses, sendo 1 encontro por mês, segundo o calendário diocesano. Os encontros serão divididos segundo os aspectos espirituais, humanos e pastorais da liderança, sendo 3 palestras de cada dimensão.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6962" y="2897188"/>
            <a:ext cx="17020597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Cada encontro terá a duração de 1 hora e 30 minutos, em que se intercalará palestra explicativa da temática, apresentação de materiais de suporte, sugestões de dinâmicas ou brincadeiras que possam favorecer a temática, e um momento para dúvidas ou compartilhamento de experiências.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698" y="5546312"/>
            <a:ext cx="16230600" cy="4740688"/>
          </a:xfrm>
          <a:custGeom>
            <a:avLst/>
            <a:gdLst/>
            <a:ahLst/>
            <a:cxnLst/>
            <a:rect l="l" t="t" r="r" b="b"/>
            <a:pathLst>
              <a:path w="16230600" h="4740688">
                <a:moveTo>
                  <a:pt x="0" y="0"/>
                </a:moveTo>
                <a:lnTo>
                  <a:pt x="16230600" y="0"/>
                </a:lnTo>
                <a:lnTo>
                  <a:pt x="16230600" y="4740688"/>
                </a:lnTo>
                <a:lnTo>
                  <a:pt x="0" y="474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3702" y="2893464"/>
            <a:ext cx="17020597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 Será escolhido o horário que mais se adeque à realidade do público alvo, tendo por sugestão o início às 20h.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-184462" y="513485"/>
            <a:ext cx="11502485" cy="1345412"/>
            <a:chOff x="0" y="0"/>
            <a:chExt cx="1293826" cy="151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3826" cy="151335"/>
            </a:xfrm>
            <a:custGeom>
              <a:avLst/>
              <a:gdLst/>
              <a:ahLst/>
              <a:cxnLst/>
              <a:rect l="l" t="t" r="r" b="b"/>
              <a:pathLst>
                <a:path w="1293826" h="151335">
                  <a:moveTo>
                    <a:pt x="0" y="0"/>
                  </a:moveTo>
                  <a:lnTo>
                    <a:pt x="1293826" y="0"/>
                  </a:lnTo>
                  <a:lnTo>
                    <a:pt x="1293826" y="151335"/>
                  </a:lnTo>
                  <a:lnTo>
                    <a:pt x="0" y="151335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3826" cy="189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374602" y="488173"/>
            <a:ext cx="9862308" cy="12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2"/>
              </a:lnSpc>
              <a:spcBef>
                <a:spcPct val="0"/>
              </a:spcBef>
            </a:pPr>
            <a:r>
              <a:rPr lang="en-US" sz="7308">
                <a:solidFill>
                  <a:srgbClr val="FFFFFF"/>
                </a:solidFill>
                <a:latin typeface="Cormorant Garamond Bold"/>
              </a:rPr>
              <a:t>Conteúdo Programático</a:t>
            </a:r>
          </a:p>
        </p:txBody>
      </p:sp>
      <p:sp>
        <p:nvSpPr>
          <p:cNvPr id="7" name="Freeform 7"/>
          <p:cNvSpPr/>
          <p:nvPr/>
        </p:nvSpPr>
        <p:spPr>
          <a:xfrm>
            <a:off x="9107425" y="680499"/>
            <a:ext cx="1840810" cy="935745"/>
          </a:xfrm>
          <a:custGeom>
            <a:avLst/>
            <a:gdLst/>
            <a:ahLst/>
            <a:cxnLst/>
            <a:rect l="l" t="t" r="r" b="b"/>
            <a:pathLst>
              <a:path w="1840810" h="935745">
                <a:moveTo>
                  <a:pt x="0" y="0"/>
                </a:moveTo>
                <a:lnTo>
                  <a:pt x="1840809" y="0"/>
                </a:lnTo>
                <a:lnTo>
                  <a:pt x="1840809" y="935745"/>
                </a:lnTo>
                <a:lnTo>
                  <a:pt x="0" y="935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0767" y="2183679"/>
            <a:ext cx="17106466" cy="756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Cormorant Garamond Bold"/>
              </a:rPr>
              <a:t>1. Dimensão espiritual</a:t>
            </a:r>
          </a:p>
          <a:p>
            <a:pPr algn="ctr">
              <a:lnSpc>
                <a:spcPts val="7699"/>
              </a:lnSpc>
            </a:pPr>
            <a:endParaRPr lang="en-US" sz="54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1.1. A liderança bíblica, perspectivas fundamentais para a fé cristã e para uma real liderança eclesial.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1.2. A espiritualidade como base para uma verdadeira liderança pastoral. A vivência das virtudes como princípio de liderança.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1.3. A liderança na Igreja: uma autoridade que serve e uma administração que congrega.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5548" y="923925"/>
            <a:ext cx="16556903" cy="827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Cormorant Garamond Bold"/>
              </a:rPr>
              <a:t>2. Dimensão humana</a:t>
            </a:r>
          </a:p>
          <a:p>
            <a:pPr algn="ctr">
              <a:lnSpc>
                <a:spcPts val="7699"/>
              </a:lnSpc>
            </a:pPr>
            <a:endParaRPr lang="en-US" sz="54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2.1. Inteligência emocional como gerenciamento dos próprios sentimentos e superações dos desafios pessoais.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2.2. Conhecimento pessoal. O autoconhecimento como ponto de partida de discernimento nas ações e aceitação das críticas; empatia na forma de delegar e conduzir reuniões.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2.3. Gestão de pessoas. Confiar e ser confiável, propor e viver, administrar conflitos e gerenciar grupinhos.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83660" y="1084840"/>
            <a:ext cx="16539729" cy="756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Cormorant Garamond Bold"/>
              </a:rPr>
              <a:t>3. Dimensão pastoral</a:t>
            </a:r>
          </a:p>
          <a:p>
            <a:pPr algn="ctr">
              <a:lnSpc>
                <a:spcPts val="7699"/>
              </a:lnSpc>
            </a:pPr>
            <a:endParaRPr lang="en-US" sz="54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3.1. A liderança paroquial, uma realidade que vai além dos sacerdotes. A organização paroquial e o protagonismo dos leigos na Igreja.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3.2. O espírito missionário, a exemplo de Jesus, como motivador primordial do líder cristão.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ormorant Garamond Bold"/>
              </a:rPr>
              <a:t>3.3. Liderar sem apossar. Capacidade de ser instrumento de Deus na vida das pessoas colaborando com a extensão do Reino de Deus.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-13270" y="648143"/>
            <a:ext cx="7721016" cy="1278814"/>
            <a:chOff x="0" y="0"/>
            <a:chExt cx="913707" cy="151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3707" cy="151335"/>
            </a:xfrm>
            <a:custGeom>
              <a:avLst/>
              <a:gdLst/>
              <a:ahLst/>
              <a:cxnLst/>
              <a:rect l="l" t="t" r="r" b="b"/>
              <a:pathLst>
                <a:path w="913707" h="151335">
                  <a:moveTo>
                    <a:pt x="0" y="0"/>
                  </a:moveTo>
                  <a:lnTo>
                    <a:pt x="913707" y="0"/>
                  </a:lnTo>
                  <a:lnTo>
                    <a:pt x="913707" y="151335"/>
                  </a:lnTo>
                  <a:lnTo>
                    <a:pt x="0" y="151335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13707" cy="189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666375" y="590590"/>
            <a:ext cx="9374121" cy="118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5"/>
              </a:lnSpc>
              <a:spcBef>
                <a:spcPct val="0"/>
              </a:spcBef>
            </a:pPr>
            <a:r>
              <a:rPr lang="en-US" sz="6946">
                <a:solidFill>
                  <a:srgbClr val="FFFFFF"/>
                </a:solidFill>
                <a:latin typeface="Cormorant Garamond Bold"/>
              </a:rPr>
              <a:t>Cronograma</a:t>
            </a:r>
          </a:p>
        </p:txBody>
      </p:sp>
      <p:sp>
        <p:nvSpPr>
          <p:cNvPr id="7" name="Freeform 7"/>
          <p:cNvSpPr/>
          <p:nvPr/>
        </p:nvSpPr>
        <p:spPr>
          <a:xfrm>
            <a:off x="5606572" y="806890"/>
            <a:ext cx="1749689" cy="889425"/>
          </a:xfrm>
          <a:custGeom>
            <a:avLst/>
            <a:gdLst/>
            <a:ahLst/>
            <a:cxnLst/>
            <a:rect l="l" t="t" r="r" b="b"/>
            <a:pathLst>
              <a:path w="1749689" h="889425">
                <a:moveTo>
                  <a:pt x="0" y="0"/>
                </a:moveTo>
                <a:lnTo>
                  <a:pt x="1749689" y="0"/>
                </a:lnTo>
                <a:lnTo>
                  <a:pt x="1749689" y="889425"/>
                </a:lnTo>
                <a:lnTo>
                  <a:pt x="0" y="889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10405" y="2708007"/>
            <a:ext cx="5548068" cy="708853"/>
            <a:chOff x="0" y="0"/>
            <a:chExt cx="4116179" cy="5259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MARÇO (21)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2568" y="3629528"/>
            <a:ext cx="5525904" cy="5846559"/>
            <a:chOff x="0" y="0"/>
            <a:chExt cx="4099736" cy="43376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4951" y="4225243"/>
            <a:ext cx="4781139" cy="4655129"/>
            <a:chOff x="0" y="0"/>
            <a:chExt cx="20680501" cy="201354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680502" cy="20135455"/>
            </a:xfrm>
            <a:custGeom>
              <a:avLst/>
              <a:gdLst/>
              <a:ahLst/>
              <a:cxnLst/>
              <a:rect l="l" t="t" r="r" b="b"/>
              <a:pathLst>
                <a:path w="20680502" h="20135455">
                  <a:moveTo>
                    <a:pt x="20680502" y="25400"/>
                  </a:moveTo>
                  <a:cubicBezTo>
                    <a:pt x="20680502" y="11372"/>
                    <a:pt x="20669135" y="0"/>
                    <a:pt x="20655102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0110055"/>
                  </a:lnTo>
                  <a:cubicBezTo>
                    <a:pt x="0" y="20124088"/>
                    <a:pt x="11372" y="20135455"/>
                    <a:pt x="25400" y="20135455"/>
                  </a:cubicBezTo>
                  <a:lnTo>
                    <a:pt x="20655102" y="20135455"/>
                  </a:lnTo>
                  <a:cubicBezTo>
                    <a:pt x="20669135" y="20135455"/>
                    <a:pt x="20680502" y="20124088"/>
                    <a:pt x="20680502" y="20110055"/>
                  </a:cubicBezTo>
                  <a:lnTo>
                    <a:pt x="20680502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52400" y="111125"/>
              <a:ext cx="20375701" cy="19770329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A liderança bíblica, perspectivas fundamentais para a fé cristã e para uma real liderança eclesial.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058472" y="3916573"/>
            <a:ext cx="11834003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 nossa fé funde suas raízes na Palavra de Deus. Conhecer a liderança bíblica na perspectiva da revelação divina amplia os horizontes para fixar o ponto de partida na formação da liderança.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986705"/>
            <a:ext cx="5548068" cy="708853"/>
            <a:chOff x="0" y="0"/>
            <a:chExt cx="4116179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ABRIL (25)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908226"/>
            <a:ext cx="5525904" cy="5846559"/>
            <a:chOff x="0" y="0"/>
            <a:chExt cx="4099736" cy="4337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5890" y="3177019"/>
            <a:ext cx="5222217" cy="5359979"/>
            <a:chOff x="0" y="0"/>
            <a:chExt cx="22588355" cy="231842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88355" cy="23184236"/>
            </a:xfrm>
            <a:custGeom>
              <a:avLst/>
              <a:gdLst/>
              <a:ahLst/>
              <a:cxnLst/>
              <a:rect l="l" t="t" r="r" b="b"/>
              <a:pathLst>
                <a:path w="22588355" h="23184236">
                  <a:moveTo>
                    <a:pt x="22588355" y="25400"/>
                  </a:moveTo>
                  <a:cubicBezTo>
                    <a:pt x="22588355" y="11372"/>
                    <a:pt x="22576988" y="0"/>
                    <a:pt x="22562955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3158836"/>
                  </a:lnTo>
                  <a:cubicBezTo>
                    <a:pt x="0" y="23172869"/>
                    <a:pt x="11372" y="23184236"/>
                    <a:pt x="25400" y="23184236"/>
                  </a:cubicBezTo>
                  <a:lnTo>
                    <a:pt x="22562955" y="23184236"/>
                  </a:lnTo>
                  <a:cubicBezTo>
                    <a:pt x="22576988" y="23184236"/>
                    <a:pt x="22588355" y="23172869"/>
                    <a:pt x="22588355" y="23158836"/>
                  </a:cubicBezTo>
                  <a:lnTo>
                    <a:pt x="22588355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283555" cy="22819111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A espiritualidade como base para uma verdadeira liderança pastoral. A vivência das virtudes como princípio de liderança.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01032" y="3710486"/>
            <a:ext cx="11834003" cy="351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 experiência de Jesus Cristo é que move o cristão a se comprometer com a fé professada. A liderança é motivada pela fé, se fortalece na oração e se nutre da Palavra de Deus.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759460"/>
            <a:ext cx="5548068" cy="708853"/>
            <a:chOff x="0" y="0"/>
            <a:chExt cx="4116179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MAIO (23)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680981"/>
            <a:ext cx="5525904" cy="5846559"/>
            <a:chOff x="0" y="0"/>
            <a:chExt cx="4099736" cy="4337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5890" y="3167561"/>
            <a:ext cx="5222217" cy="4879111"/>
            <a:chOff x="0" y="0"/>
            <a:chExt cx="22588355" cy="21104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88355" cy="21104275"/>
            </a:xfrm>
            <a:custGeom>
              <a:avLst/>
              <a:gdLst/>
              <a:ahLst/>
              <a:cxnLst/>
              <a:rect l="l" t="t" r="r" b="b"/>
              <a:pathLst>
                <a:path w="22588355" h="21104275">
                  <a:moveTo>
                    <a:pt x="22588355" y="25400"/>
                  </a:moveTo>
                  <a:cubicBezTo>
                    <a:pt x="22588355" y="11372"/>
                    <a:pt x="22576988" y="0"/>
                    <a:pt x="22562955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1078875"/>
                  </a:lnTo>
                  <a:cubicBezTo>
                    <a:pt x="0" y="21092908"/>
                    <a:pt x="11372" y="21104275"/>
                    <a:pt x="25400" y="21104275"/>
                  </a:cubicBezTo>
                  <a:lnTo>
                    <a:pt x="22562955" y="21104275"/>
                  </a:lnTo>
                  <a:cubicBezTo>
                    <a:pt x="22576988" y="21104275"/>
                    <a:pt x="22588355" y="21092908"/>
                    <a:pt x="22588355" y="21078875"/>
                  </a:cubicBezTo>
                  <a:lnTo>
                    <a:pt x="22588355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283555" cy="20739150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A liderança na Igreja: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uma autoridade que serve e uma administração que congrega.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10557" y="2915036"/>
            <a:ext cx="11834003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No servir que se encontra a verdadeira autoridade na Igreja. Cabe contrastar a liderança proposta no mundo com a liderança na Igreja vendo as semelhanças e diferenças para não transformar em “coaching” ou autoajuda o serviço prestado.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759460"/>
            <a:ext cx="5548068" cy="708853"/>
            <a:chOff x="0" y="0"/>
            <a:chExt cx="4116179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JUNHO (27)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680981"/>
            <a:ext cx="5525904" cy="5846559"/>
            <a:chOff x="0" y="0"/>
            <a:chExt cx="4099736" cy="4337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972" y="3035789"/>
            <a:ext cx="5222217" cy="5359979"/>
            <a:chOff x="0" y="0"/>
            <a:chExt cx="22588355" cy="231842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88355" cy="23184236"/>
            </a:xfrm>
            <a:custGeom>
              <a:avLst/>
              <a:gdLst/>
              <a:ahLst/>
              <a:cxnLst/>
              <a:rect l="l" t="t" r="r" b="b"/>
              <a:pathLst>
                <a:path w="22588355" h="23184236">
                  <a:moveTo>
                    <a:pt x="22588355" y="25400"/>
                  </a:moveTo>
                  <a:cubicBezTo>
                    <a:pt x="22588355" y="11372"/>
                    <a:pt x="22576988" y="0"/>
                    <a:pt x="22562955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3158836"/>
                  </a:lnTo>
                  <a:cubicBezTo>
                    <a:pt x="0" y="23172869"/>
                    <a:pt x="11372" y="23184236"/>
                    <a:pt x="25400" y="23184236"/>
                  </a:cubicBezTo>
                  <a:lnTo>
                    <a:pt x="22562955" y="23184236"/>
                  </a:lnTo>
                  <a:cubicBezTo>
                    <a:pt x="22576988" y="23184236"/>
                    <a:pt x="22588355" y="23172869"/>
                    <a:pt x="22588355" y="23158836"/>
                  </a:cubicBezTo>
                  <a:lnTo>
                    <a:pt x="22588355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283555" cy="22819111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Inteligência emocional como gerenciamento dos próprios sentimentos e superações dos desafios pessoais.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01032" y="2940539"/>
            <a:ext cx="11834003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O gerenciamento pessoal se torna necessário para a função de liderança. Trabalhar para adquirir um autocontrole de si e uma estabilidade emocional é fundamental para estar à frente de uma pastoral.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0" y="1316655"/>
            <a:ext cx="6866408" cy="1231193"/>
            <a:chOff x="0" y="0"/>
            <a:chExt cx="950015" cy="1703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0015" cy="170344"/>
            </a:xfrm>
            <a:custGeom>
              <a:avLst/>
              <a:gdLst/>
              <a:ahLst/>
              <a:cxnLst/>
              <a:rect l="l" t="t" r="r" b="b"/>
              <a:pathLst>
                <a:path w="950015" h="170344">
                  <a:moveTo>
                    <a:pt x="0" y="0"/>
                  </a:moveTo>
                  <a:lnTo>
                    <a:pt x="950015" y="0"/>
                  </a:lnTo>
                  <a:lnTo>
                    <a:pt x="950015" y="170344"/>
                  </a:lnTo>
                  <a:lnTo>
                    <a:pt x="0" y="170344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50015" cy="208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4487" y="1225054"/>
            <a:ext cx="4847629" cy="127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3"/>
              </a:lnSpc>
              <a:spcBef>
                <a:spcPct val="0"/>
              </a:spcBef>
            </a:pPr>
            <a:r>
              <a:rPr lang="en-US" sz="7438">
                <a:solidFill>
                  <a:srgbClr val="FFFFFF"/>
                </a:solidFill>
                <a:latin typeface="Cormorant Garamond Bold"/>
              </a:rPr>
              <a:t>O que é?</a:t>
            </a:r>
          </a:p>
        </p:txBody>
      </p:sp>
      <p:sp>
        <p:nvSpPr>
          <p:cNvPr id="7" name="Freeform 7"/>
          <p:cNvSpPr/>
          <p:nvPr/>
        </p:nvSpPr>
        <p:spPr>
          <a:xfrm>
            <a:off x="5069220" y="1551878"/>
            <a:ext cx="1496553" cy="760748"/>
          </a:xfrm>
          <a:custGeom>
            <a:avLst/>
            <a:gdLst/>
            <a:ahLst/>
            <a:cxnLst/>
            <a:rect l="l" t="t" r="r" b="b"/>
            <a:pathLst>
              <a:path w="1496553" h="760748">
                <a:moveTo>
                  <a:pt x="0" y="0"/>
                </a:moveTo>
                <a:lnTo>
                  <a:pt x="1496554" y="0"/>
                </a:lnTo>
                <a:lnTo>
                  <a:pt x="1496554" y="760748"/>
                </a:lnTo>
                <a:lnTo>
                  <a:pt x="0" y="760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5536" y="3405158"/>
            <a:ext cx="16792178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 liderança na Igreja é um verdadeiro desafio que inquieta a todos que professam a fé. Somos assolados por inúmeras ideias boas, santas e louváveis, mas se tornam inúteis por falta de pessoas corajosas, ousadas e valentes que não são capazes de tomar frente para serem protagonistas da evangelização.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231056"/>
            <a:ext cx="6063283" cy="708853"/>
            <a:chOff x="0" y="0"/>
            <a:chExt cx="4498424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8424" cy="525906"/>
            </a:xfrm>
            <a:custGeom>
              <a:avLst/>
              <a:gdLst/>
              <a:ahLst/>
              <a:cxnLst/>
              <a:rect l="l" t="t" r="r" b="b"/>
              <a:pathLst>
                <a:path w="4498424" h="525906">
                  <a:moveTo>
                    <a:pt x="39582" y="0"/>
                  </a:moveTo>
                  <a:lnTo>
                    <a:pt x="4458841" y="0"/>
                  </a:lnTo>
                  <a:cubicBezTo>
                    <a:pt x="4469339" y="0"/>
                    <a:pt x="4479407" y="4170"/>
                    <a:pt x="4486830" y="11593"/>
                  </a:cubicBezTo>
                  <a:cubicBezTo>
                    <a:pt x="4494254" y="19017"/>
                    <a:pt x="4498424" y="29085"/>
                    <a:pt x="4498424" y="39582"/>
                  </a:cubicBezTo>
                  <a:lnTo>
                    <a:pt x="4498424" y="486324"/>
                  </a:lnTo>
                  <a:cubicBezTo>
                    <a:pt x="4498424" y="496822"/>
                    <a:pt x="4494254" y="506890"/>
                    <a:pt x="4486830" y="514313"/>
                  </a:cubicBezTo>
                  <a:cubicBezTo>
                    <a:pt x="4479407" y="521736"/>
                    <a:pt x="4469339" y="525906"/>
                    <a:pt x="4458841" y="525906"/>
                  </a:cubicBezTo>
                  <a:lnTo>
                    <a:pt x="39582" y="525906"/>
                  </a:lnTo>
                  <a:cubicBezTo>
                    <a:pt x="29085" y="525906"/>
                    <a:pt x="19017" y="521736"/>
                    <a:pt x="11593" y="514313"/>
                  </a:cubicBezTo>
                  <a:cubicBezTo>
                    <a:pt x="4170" y="506890"/>
                    <a:pt x="0" y="496822"/>
                    <a:pt x="0" y="486324"/>
                  </a:cubicBezTo>
                  <a:lnTo>
                    <a:pt x="0" y="39582"/>
                  </a:lnTo>
                  <a:cubicBezTo>
                    <a:pt x="0" y="29085"/>
                    <a:pt x="4170" y="19017"/>
                    <a:pt x="11593" y="11593"/>
                  </a:cubicBezTo>
                  <a:cubicBezTo>
                    <a:pt x="19017" y="4170"/>
                    <a:pt x="29085" y="0"/>
                    <a:pt x="3958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8424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JULHO (25)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152577"/>
            <a:ext cx="6041119" cy="7417164"/>
            <a:chOff x="0" y="0"/>
            <a:chExt cx="4481980" cy="55028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1980" cy="5502885"/>
            </a:xfrm>
            <a:custGeom>
              <a:avLst/>
              <a:gdLst/>
              <a:ahLst/>
              <a:cxnLst/>
              <a:rect l="l" t="t" r="r" b="b"/>
              <a:pathLst>
                <a:path w="4481980" h="5502885">
                  <a:moveTo>
                    <a:pt x="39728" y="0"/>
                  </a:moveTo>
                  <a:lnTo>
                    <a:pt x="4442252" y="0"/>
                  </a:lnTo>
                  <a:cubicBezTo>
                    <a:pt x="4452789" y="0"/>
                    <a:pt x="4462894" y="4186"/>
                    <a:pt x="4470344" y="11636"/>
                  </a:cubicBezTo>
                  <a:cubicBezTo>
                    <a:pt x="4477795" y="19086"/>
                    <a:pt x="4481980" y="29191"/>
                    <a:pt x="4481980" y="39728"/>
                  </a:cubicBezTo>
                  <a:lnTo>
                    <a:pt x="4481980" y="5463157"/>
                  </a:lnTo>
                  <a:cubicBezTo>
                    <a:pt x="4481980" y="5473693"/>
                    <a:pt x="4477795" y="5483798"/>
                    <a:pt x="4470344" y="5491249"/>
                  </a:cubicBezTo>
                  <a:cubicBezTo>
                    <a:pt x="4462894" y="5498699"/>
                    <a:pt x="4452789" y="5502885"/>
                    <a:pt x="4442252" y="5502885"/>
                  </a:cubicBezTo>
                  <a:lnTo>
                    <a:pt x="39728" y="5502885"/>
                  </a:lnTo>
                  <a:cubicBezTo>
                    <a:pt x="29191" y="5502885"/>
                    <a:pt x="19086" y="5498699"/>
                    <a:pt x="11636" y="5491249"/>
                  </a:cubicBezTo>
                  <a:cubicBezTo>
                    <a:pt x="4186" y="5483798"/>
                    <a:pt x="0" y="5473693"/>
                    <a:pt x="0" y="5463157"/>
                  </a:cubicBezTo>
                  <a:lnTo>
                    <a:pt x="0" y="39728"/>
                  </a:lnTo>
                  <a:cubicBezTo>
                    <a:pt x="0" y="29191"/>
                    <a:pt x="4186" y="19086"/>
                    <a:pt x="11636" y="11636"/>
                  </a:cubicBezTo>
                  <a:cubicBezTo>
                    <a:pt x="19086" y="4186"/>
                    <a:pt x="29191" y="0"/>
                    <a:pt x="3972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481980" cy="5502885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972" y="2507385"/>
            <a:ext cx="5771780" cy="6769679"/>
            <a:chOff x="0" y="0"/>
            <a:chExt cx="24965454" cy="292818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965454" cy="29281800"/>
            </a:xfrm>
            <a:custGeom>
              <a:avLst/>
              <a:gdLst/>
              <a:ahLst/>
              <a:cxnLst/>
              <a:rect l="l" t="t" r="r" b="b"/>
              <a:pathLst>
                <a:path w="24965454" h="29281800">
                  <a:moveTo>
                    <a:pt x="24965454" y="25400"/>
                  </a:moveTo>
                  <a:cubicBezTo>
                    <a:pt x="24965454" y="11372"/>
                    <a:pt x="24954088" y="0"/>
                    <a:pt x="24940054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9256400"/>
                  </a:lnTo>
                  <a:cubicBezTo>
                    <a:pt x="0" y="29270434"/>
                    <a:pt x="11372" y="29281800"/>
                    <a:pt x="25400" y="29281800"/>
                  </a:cubicBezTo>
                  <a:lnTo>
                    <a:pt x="24940054" y="29281800"/>
                  </a:lnTo>
                  <a:cubicBezTo>
                    <a:pt x="24954088" y="29281800"/>
                    <a:pt x="24965454" y="29270434"/>
                    <a:pt x="24965454" y="29256400"/>
                  </a:cubicBezTo>
                  <a:lnTo>
                    <a:pt x="24965454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4660654" cy="28916676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Conhecimento pessoal. O autoconhecimento como ponto de partida e discernimento nas ações e aceitação das críticas; empatia na forma de delegar e conduzir reuniões.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722334" y="2591631"/>
            <a:ext cx="11103703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 autoestima é um dos maiores problemas de tomar frente como líder. Se conhecer, saber das qualidades e dos defeitos, predispõe o líder a tomar decisões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forma de delegar e conduzir reuniões.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coerentes com suas atitudes, escutar sugestões e se colocar no lugar dos outros.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759460"/>
            <a:ext cx="5548068" cy="708853"/>
            <a:chOff x="0" y="0"/>
            <a:chExt cx="4116179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AGOSTO (29)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680981"/>
            <a:ext cx="5525904" cy="5846559"/>
            <a:chOff x="0" y="0"/>
            <a:chExt cx="4099736" cy="4337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972" y="3167561"/>
            <a:ext cx="5222217" cy="4776068"/>
            <a:chOff x="0" y="0"/>
            <a:chExt cx="22588355" cy="206585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88355" cy="20658568"/>
            </a:xfrm>
            <a:custGeom>
              <a:avLst/>
              <a:gdLst/>
              <a:ahLst/>
              <a:cxnLst/>
              <a:rect l="l" t="t" r="r" b="b"/>
              <a:pathLst>
                <a:path w="22588355" h="20658568">
                  <a:moveTo>
                    <a:pt x="22588355" y="25400"/>
                  </a:moveTo>
                  <a:cubicBezTo>
                    <a:pt x="22588355" y="11372"/>
                    <a:pt x="22576988" y="0"/>
                    <a:pt x="22562955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0633168"/>
                  </a:lnTo>
                  <a:cubicBezTo>
                    <a:pt x="0" y="20647202"/>
                    <a:pt x="11372" y="20658568"/>
                    <a:pt x="25400" y="20658568"/>
                  </a:cubicBezTo>
                  <a:lnTo>
                    <a:pt x="22562955" y="20658568"/>
                  </a:lnTo>
                  <a:cubicBezTo>
                    <a:pt x="22576988" y="20658568"/>
                    <a:pt x="22588355" y="20647202"/>
                    <a:pt x="22588355" y="20633168"/>
                  </a:cubicBezTo>
                  <a:lnTo>
                    <a:pt x="22588355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283555" cy="20293444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Gestão de pessoas. Confiar e ser confiável, propor e viver, administrar conflitos e gerenciar grupinhos.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01032" y="3357948"/>
            <a:ext cx="11834003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Aprender a conviver é uma arte que se deve apreciar e aperfeiçoar constantemente. Contudo, um relacionamento pautado no exemplo contribui para um gerenciamento mais humano e solidário.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759460"/>
            <a:ext cx="5788502" cy="708853"/>
            <a:chOff x="0" y="0"/>
            <a:chExt cx="4294560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94560" cy="525906"/>
            </a:xfrm>
            <a:custGeom>
              <a:avLst/>
              <a:gdLst/>
              <a:ahLst/>
              <a:cxnLst/>
              <a:rect l="l" t="t" r="r" b="b"/>
              <a:pathLst>
                <a:path w="4294560" h="525906">
                  <a:moveTo>
                    <a:pt x="41461" y="0"/>
                  </a:moveTo>
                  <a:lnTo>
                    <a:pt x="4253099" y="0"/>
                  </a:lnTo>
                  <a:cubicBezTo>
                    <a:pt x="4275997" y="0"/>
                    <a:pt x="4294560" y="18563"/>
                    <a:pt x="4294560" y="41461"/>
                  </a:cubicBezTo>
                  <a:lnTo>
                    <a:pt x="4294560" y="484445"/>
                  </a:lnTo>
                  <a:cubicBezTo>
                    <a:pt x="4294560" y="495441"/>
                    <a:pt x="4290192" y="505987"/>
                    <a:pt x="4282416" y="513763"/>
                  </a:cubicBezTo>
                  <a:cubicBezTo>
                    <a:pt x="4274641" y="521538"/>
                    <a:pt x="4264095" y="525906"/>
                    <a:pt x="4253099" y="525906"/>
                  </a:cubicBezTo>
                  <a:lnTo>
                    <a:pt x="41461" y="525906"/>
                  </a:lnTo>
                  <a:cubicBezTo>
                    <a:pt x="30465" y="525906"/>
                    <a:pt x="19919" y="521538"/>
                    <a:pt x="12144" y="513763"/>
                  </a:cubicBezTo>
                  <a:cubicBezTo>
                    <a:pt x="4368" y="505987"/>
                    <a:pt x="0" y="495441"/>
                    <a:pt x="0" y="484445"/>
                  </a:cubicBezTo>
                  <a:lnTo>
                    <a:pt x="0" y="41461"/>
                  </a:lnTo>
                  <a:cubicBezTo>
                    <a:pt x="0" y="30465"/>
                    <a:pt x="4368" y="19919"/>
                    <a:pt x="12144" y="12144"/>
                  </a:cubicBezTo>
                  <a:cubicBezTo>
                    <a:pt x="19919" y="4368"/>
                    <a:pt x="30465" y="0"/>
                    <a:pt x="41461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94560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SETEMBRO (26)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680981"/>
            <a:ext cx="5766338" cy="6997207"/>
            <a:chOff x="0" y="0"/>
            <a:chExt cx="4278116" cy="51913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8116" cy="5191313"/>
            </a:xfrm>
            <a:custGeom>
              <a:avLst/>
              <a:gdLst/>
              <a:ahLst/>
              <a:cxnLst/>
              <a:rect l="l" t="t" r="r" b="b"/>
              <a:pathLst>
                <a:path w="4278116" h="5191313">
                  <a:moveTo>
                    <a:pt x="41621" y="0"/>
                  </a:moveTo>
                  <a:lnTo>
                    <a:pt x="4236496" y="0"/>
                  </a:lnTo>
                  <a:cubicBezTo>
                    <a:pt x="4247534" y="0"/>
                    <a:pt x="4258121" y="4385"/>
                    <a:pt x="4265926" y="12190"/>
                  </a:cubicBezTo>
                  <a:cubicBezTo>
                    <a:pt x="4273731" y="19996"/>
                    <a:pt x="4278116" y="30582"/>
                    <a:pt x="4278116" y="41621"/>
                  </a:cubicBezTo>
                  <a:lnTo>
                    <a:pt x="4278116" y="5149692"/>
                  </a:lnTo>
                  <a:cubicBezTo>
                    <a:pt x="4278116" y="5172679"/>
                    <a:pt x="4259482" y="5191313"/>
                    <a:pt x="4236496" y="5191313"/>
                  </a:cubicBezTo>
                  <a:lnTo>
                    <a:pt x="41621" y="5191313"/>
                  </a:lnTo>
                  <a:cubicBezTo>
                    <a:pt x="18634" y="5191313"/>
                    <a:pt x="0" y="5172679"/>
                    <a:pt x="0" y="5149692"/>
                  </a:cubicBezTo>
                  <a:lnTo>
                    <a:pt x="0" y="41621"/>
                  </a:lnTo>
                  <a:cubicBezTo>
                    <a:pt x="0" y="18634"/>
                    <a:pt x="18634" y="0"/>
                    <a:pt x="41621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78116" cy="519131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972" y="3167561"/>
            <a:ext cx="5374060" cy="6090739"/>
            <a:chOff x="0" y="0"/>
            <a:chExt cx="23245144" cy="263450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245144" cy="26345090"/>
            </a:xfrm>
            <a:custGeom>
              <a:avLst/>
              <a:gdLst/>
              <a:ahLst/>
              <a:cxnLst/>
              <a:rect l="l" t="t" r="r" b="b"/>
              <a:pathLst>
                <a:path w="23245144" h="26345090">
                  <a:moveTo>
                    <a:pt x="23245144" y="25400"/>
                  </a:moveTo>
                  <a:cubicBezTo>
                    <a:pt x="23245144" y="11372"/>
                    <a:pt x="23233777" y="0"/>
                    <a:pt x="23219744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6319690"/>
                  </a:lnTo>
                  <a:cubicBezTo>
                    <a:pt x="0" y="26333723"/>
                    <a:pt x="11372" y="26345090"/>
                    <a:pt x="25400" y="26345090"/>
                  </a:cubicBezTo>
                  <a:lnTo>
                    <a:pt x="23219744" y="26345090"/>
                  </a:lnTo>
                  <a:cubicBezTo>
                    <a:pt x="23233777" y="26345090"/>
                    <a:pt x="23245144" y="26333723"/>
                    <a:pt x="23245144" y="26319690"/>
                  </a:cubicBezTo>
                  <a:lnTo>
                    <a:pt x="23245144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940344" cy="25979965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A liderança paroquial, uma realidade que vai além dos sacerdotes. A organização paroquial e o protagonismo dos leigos na Igreja.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241466" y="2585731"/>
            <a:ext cx="11834003" cy="705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Conhecer a estrutura paroquial e as necessidades pastorais colocam em evidência a necessidade de pessoas capacitadas na condução de movimentos paroquiais. O sacerdote encarna o modelo e referência de liderança ao qual os leigos deverão auxiliá-lo compartilhando de sua liderança junto ao povo.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759460"/>
            <a:ext cx="5548068" cy="708853"/>
            <a:chOff x="0" y="0"/>
            <a:chExt cx="4116179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OUTUBRO (24)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680981"/>
            <a:ext cx="5525904" cy="5846559"/>
            <a:chOff x="0" y="0"/>
            <a:chExt cx="4099736" cy="4337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972" y="3167561"/>
            <a:ext cx="5222217" cy="4776068"/>
            <a:chOff x="0" y="0"/>
            <a:chExt cx="22588355" cy="206585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88355" cy="20658568"/>
            </a:xfrm>
            <a:custGeom>
              <a:avLst/>
              <a:gdLst/>
              <a:ahLst/>
              <a:cxnLst/>
              <a:rect l="l" t="t" r="r" b="b"/>
              <a:pathLst>
                <a:path w="22588355" h="20658568">
                  <a:moveTo>
                    <a:pt x="22588355" y="25400"/>
                  </a:moveTo>
                  <a:cubicBezTo>
                    <a:pt x="22588355" y="11372"/>
                    <a:pt x="22576988" y="0"/>
                    <a:pt x="22562955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0633168"/>
                  </a:lnTo>
                  <a:cubicBezTo>
                    <a:pt x="0" y="20647202"/>
                    <a:pt x="11372" y="20658568"/>
                    <a:pt x="25400" y="20658568"/>
                  </a:cubicBezTo>
                  <a:lnTo>
                    <a:pt x="22562955" y="20658568"/>
                  </a:lnTo>
                  <a:cubicBezTo>
                    <a:pt x="22576988" y="20658568"/>
                    <a:pt x="22588355" y="20647202"/>
                    <a:pt x="22588355" y="20633168"/>
                  </a:cubicBezTo>
                  <a:lnTo>
                    <a:pt x="22588355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283555" cy="20293444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O espírito missionário, a exemplo de Jesus, como motivador primordial do líder cristão.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155597" y="2866370"/>
            <a:ext cx="11834003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 rentabilidade do líder é posta em voga condicionando seu compromisso à recompensa. A liderança na Igreja não se pauta no salário, não é motivado por critérios humanos ou econômicos, mas movido pela fé e pela experiência de Jesus Cristo.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2965" y="1759460"/>
            <a:ext cx="5548068" cy="708853"/>
            <a:chOff x="0" y="0"/>
            <a:chExt cx="4116179" cy="525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6179" cy="525906"/>
            </a:xfrm>
            <a:custGeom>
              <a:avLst/>
              <a:gdLst/>
              <a:ahLst/>
              <a:cxnLst/>
              <a:rect l="l" t="t" r="r" b="b"/>
              <a:pathLst>
                <a:path w="4116179" h="525906">
                  <a:moveTo>
                    <a:pt x="43258" y="0"/>
                  </a:moveTo>
                  <a:lnTo>
                    <a:pt x="4072921" y="0"/>
                  </a:lnTo>
                  <a:cubicBezTo>
                    <a:pt x="4096812" y="0"/>
                    <a:pt x="4116179" y="19367"/>
                    <a:pt x="4116179" y="43258"/>
                  </a:cubicBezTo>
                  <a:lnTo>
                    <a:pt x="4116179" y="482648"/>
                  </a:lnTo>
                  <a:cubicBezTo>
                    <a:pt x="4116179" y="506539"/>
                    <a:pt x="4096812" y="525906"/>
                    <a:pt x="4072921" y="525906"/>
                  </a:cubicBezTo>
                  <a:lnTo>
                    <a:pt x="43258" y="525906"/>
                  </a:lnTo>
                  <a:cubicBezTo>
                    <a:pt x="19367" y="525906"/>
                    <a:pt x="0" y="506539"/>
                    <a:pt x="0" y="48264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16179" cy="564006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Codec Pro Bold"/>
                </a:rPr>
                <a:t>NOVEMBRO (28)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128" y="2680981"/>
            <a:ext cx="5525904" cy="5846559"/>
            <a:chOff x="0" y="0"/>
            <a:chExt cx="4099736" cy="4337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9735" cy="4337633"/>
            </a:xfrm>
            <a:custGeom>
              <a:avLst/>
              <a:gdLst/>
              <a:ahLst/>
              <a:cxnLst/>
              <a:rect l="l" t="t" r="r" b="b"/>
              <a:pathLst>
                <a:path w="4099735" h="4337633">
                  <a:moveTo>
                    <a:pt x="43432" y="0"/>
                  </a:moveTo>
                  <a:lnTo>
                    <a:pt x="4056304" y="0"/>
                  </a:lnTo>
                  <a:cubicBezTo>
                    <a:pt x="4067823" y="0"/>
                    <a:pt x="4078870" y="4576"/>
                    <a:pt x="4087014" y="12721"/>
                  </a:cubicBezTo>
                  <a:cubicBezTo>
                    <a:pt x="4095160" y="20866"/>
                    <a:pt x="4099735" y="31913"/>
                    <a:pt x="4099735" y="43432"/>
                  </a:cubicBezTo>
                  <a:lnTo>
                    <a:pt x="4099735" y="4294201"/>
                  </a:lnTo>
                  <a:cubicBezTo>
                    <a:pt x="4099735" y="4305721"/>
                    <a:pt x="4095160" y="4316768"/>
                    <a:pt x="4087014" y="4324912"/>
                  </a:cubicBezTo>
                  <a:cubicBezTo>
                    <a:pt x="4078870" y="4333058"/>
                    <a:pt x="4067823" y="4337633"/>
                    <a:pt x="4056304" y="4337633"/>
                  </a:cubicBezTo>
                  <a:lnTo>
                    <a:pt x="43432" y="4337633"/>
                  </a:lnTo>
                  <a:cubicBezTo>
                    <a:pt x="31913" y="4337633"/>
                    <a:pt x="20866" y="4333058"/>
                    <a:pt x="12721" y="4324912"/>
                  </a:cubicBezTo>
                  <a:cubicBezTo>
                    <a:pt x="4576" y="4316768"/>
                    <a:pt x="0" y="4305721"/>
                    <a:pt x="0" y="4294201"/>
                  </a:cubicBezTo>
                  <a:lnTo>
                    <a:pt x="0" y="43432"/>
                  </a:lnTo>
                  <a:cubicBezTo>
                    <a:pt x="0" y="31913"/>
                    <a:pt x="4576" y="20866"/>
                    <a:pt x="12721" y="12721"/>
                  </a:cubicBezTo>
                  <a:cubicBezTo>
                    <a:pt x="20866" y="4576"/>
                    <a:pt x="31913" y="0"/>
                    <a:pt x="43432" y="0"/>
                  </a:cubicBez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099736" cy="4337633"/>
            </a:xfrm>
            <a:prstGeom prst="rect">
              <a:avLst/>
            </a:prstGeom>
          </p:spPr>
          <p:txBody>
            <a:bodyPr lIns="8542" tIns="8542" rIns="8542" bIns="8542" rtlCol="0" anchor="ctr"/>
            <a:lstStyle/>
            <a:p>
              <a:pPr algn="ctr">
                <a:lnSpc>
                  <a:spcPts val="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972" y="2961620"/>
            <a:ext cx="5222217" cy="5359979"/>
            <a:chOff x="0" y="0"/>
            <a:chExt cx="22588355" cy="231842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88355" cy="23184236"/>
            </a:xfrm>
            <a:custGeom>
              <a:avLst/>
              <a:gdLst/>
              <a:ahLst/>
              <a:cxnLst/>
              <a:rect l="l" t="t" r="r" b="b"/>
              <a:pathLst>
                <a:path w="22588355" h="23184236">
                  <a:moveTo>
                    <a:pt x="22588355" y="25400"/>
                  </a:moveTo>
                  <a:cubicBezTo>
                    <a:pt x="22588355" y="11372"/>
                    <a:pt x="22576988" y="0"/>
                    <a:pt x="22562955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23158836"/>
                  </a:lnTo>
                  <a:cubicBezTo>
                    <a:pt x="0" y="23172869"/>
                    <a:pt x="11372" y="23184236"/>
                    <a:pt x="25400" y="23184236"/>
                  </a:cubicBezTo>
                  <a:lnTo>
                    <a:pt x="22562955" y="23184236"/>
                  </a:lnTo>
                  <a:cubicBezTo>
                    <a:pt x="22576988" y="23184236"/>
                    <a:pt x="22588355" y="23172869"/>
                    <a:pt x="22588355" y="23158836"/>
                  </a:cubicBezTo>
                  <a:lnTo>
                    <a:pt x="22588355" y="25400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111125"/>
              <a:ext cx="22283555" cy="22819111"/>
            </a:xfrm>
            <a:prstGeom prst="rect">
              <a:avLst/>
            </a:prstGeom>
          </p:spPr>
          <p:txBody>
            <a:bodyPr lIns="8542" tIns="8542" rIns="8542" bIns="8542" rtlCol="0" anchor="t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Codec Pro"/>
                </a:rPr>
                <a:t>Liderar sem apossar. Capacidade de ser instrumento de Deus na vida das pessoas colaborando com a extensão do Reino de Deus.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155597" y="2866370"/>
            <a:ext cx="11834003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“Ser servos inúteis... fazer o que devemos fazer” (cfr. Lc 17,9). A responsabilidade cristã nos leva a tomar consciência de que somos meramente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instrumentos de Deus, Ele é o agente e o protagonista da missão, o líder da Igreja é apenas seu instrumento.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7124" y="2011363"/>
            <a:ext cx="16393752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Em um mundo cada vez mais solúvel, a individualidade se dissolve dentro da coletividade e os talentos são escondidos, enterrados por medo, receio do que dirão. A Evangelização carece de líderes, pessoas corajosas, conscientes de suas limitações, mas transformadas pela graça e sustentadas pela fé, e que são capazes de tomar frente no projeto divino, ser instrumentos de Deus junto ao seu povo.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5548" y="2632335"/>
            <a:ext cx="16393752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A Assembleia Diocesana de 2023 propôs a criação de uma Escola de Formação de Líderes para auxiliar os Padres, Diáconos e Coordenadores de Pastorais na sua missão de formar novos líderes e capacitar cristãos autênticos para assumir com responsabilidade, fé e coragem o protagonismo da ação evangelizadora.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-256823" y="856962"/>
            <a:ext cx="7291789" cy="1259062"/>
            <a:chOff x="0" y="0"/>
            <a:chExt cx="1036575" cy="178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36575" cy="178984"/>
            </a:xfrm>
            <a:custGeom>
              <a:avLst/>
              <a:gdLst/>
              <a:ahLst/>
              <a:cxnLst/>
              <a:rect l="l" t="t" r="r" b="b"/>
              <a:pathLst>
                <a:path w="1036575" h="178984">
                  <a:moveTo>
                    <a:pt x="0" y="0"/>
                  </a:moveTo>
                  <a:lnTo>
                    <a:pt x="1036575" y="0"/>
                  </a:lnTo>
                  <a:lnTo>
                    <a:pt x="1036575" y="178984"/>
                  </a:lnTo>
                  <a:lnTo>
                    <a:pt x="0" y="178984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36575" cy="217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5324" y="794378"/>
            <a:ext cx="4718063" cy="124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5"/>
              </a:lnSpc>
              <a:spcBef>
                <a:spcPct val="0"/>
              </a:spcBef>
            </a:pPr>
            <a:r>
              <a:rPr lang="en-US" sz="7239">
                <a:solidFill>
                  <a:srgbClr val="FFFFFF"/>
                </a:solidFill>
                <a:latin typeface="Cormorant Garamond Bold"/>
              </a:rPr>
              <a:t>Objetivos:</a:t>
            </a:r>
          </a:p>
        </p:txBody>
      </p:sp>
      <p:sp>
        <p:nvSpPr>
          <p:cNvPr id="7" name="Freeform 7"/>
          <p:cNvSpPr/>
          <p:nvPr/>
        </p:nvSpPr>
        <p:spPr>
          <a:xfrm>
            <a:off x="4842974" y="1116285"/>
            <a:ext cx="1456554" cy="740415"/>
          </a:xfrm>
          <a:custGeom>
            <a:avLst/>
            <a:gdLst/>
            <a:ahLst/>
            <a:cxnLst/>
            <a:rect l="l" t="t" r="r" b="b"/>
            <a:pathLst>
              <a:path w="1456554" h="740415">
                <a:moveTo>
                  <a:pt x="0" y="0"/>
                </a:moveTo>
                <a:lnTo>
                  <a:pt x="1456553" y="0"/>
                </a:lnTo>
                <a:lnTo>
                  <a:pt x="1456553" y="740415"/>
                </a:lnTo>
                <a:lnTo>
                  <a:pt x="0" y="740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2725" y="2313045"/>
            <a:ext cx="18195275" cy="705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Formar pessoas para que sejam capazes de assumir cargos e responsabilidades paroquiais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Acompanhar os que possuem cargos de liderança nas paróquias apresentando sugestões e ajudando na missão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Fundamentar e conceituar uma verdadeira liderança pastoral apresentando as bases bíblica-espiritual da mesma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1963" y="1584989"/>
            <a:ext cx="17364074" cy="7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Apresentar um subsidio suficiente para uma formação perene de liderança paroquial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Auxiliar o gerenciamento pessoal de sentimentos à frente das pastorais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Oferecer métodos para uma gestão de pessoas dentro de uma convivência paroquial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1963" y="1172816"/>
            <a:ext cx="17364074" cy="705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/>
          </a:p>
          <a:p>
            <a:pPr algn="ctr">
              <a:lnSpc>
                <a:spcPts val="7000"/>
              </a:lnSpc>
            </a:pPr>
            <a:endParaRPr/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Ouvir situações e experiências que podem contribuir com a formação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- Compartilhar materiais e recursos que auxiliam na prática da liderança paroquial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55545" y="3263501"/>
            <a:ext cx="14976909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Todas as pessoas que exercem cargos de responsabilidade numa paróquia: Padres, Diáconos, membros do CONAPA e do CPP, festeiros e organizadores de festividades paroquiais.... E também os demais leigos pertencentes aos grupos de pastorais ou futuros membros que poderão assumir os encargos devidos.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17174" y="1028700"/>
            <a:ext cx="8047696" cy="1268563"/>
            <a:chOff x="0" y="0"/>
            <a:chExt cx="1184578" cy="1867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4578" cy="186726"/>
            </a:xfrm>
            <a:custGeom>
              <a:avLst/>
              <a:gdLst/>
              <a:ahLst/>
              <a:cxnLst/>
              <a:rect l="l" t="t" r="r" b="b"/>
              <a:pathLst>
                <a:path w="1184578" h="186726">
                  <a:moveTo>
                    <a:pt x="0" y="0"/>
                  </a:moveTo>
                  <a:lnTo>
                    <a:pt x="1184578" y="0"/>
                  </a:lnTo>
                  <a:lnTo>
                    <a:pt x="1184578" y="186726"/>
                  </a:lnTo>
                  <a:lnTo>
                    <a:pt x="0" y="186726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84578" cy="224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420134" y="1025092"/>
            <a:ext cx="6292019" cy="118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8"/>
              </a:lnSpc>
              <a:spcBef>
                <a:spcPct val="0"/>
              </a:spcBef>
            </a:pPr>
            <a:r>
              <a:rPr lang="en-US" sz="6991">
                <a:solidFill>
                  <a:srgbClr val="FFFFFF"/>
                </a:solidFill>
                <a:latin typeface="Cormorant Garamond Bold"/>
              </a:rPr>
              <a:t>Público Alvo</a:t>
            </a:r>
          </a:p>
        </p:txBody>
      </p:sp>
      <p:sp>
        <p:nvSpPr>
          <p:cNvPr id="8" name="Freeform 8"/>
          <p:cNvSpPr/>
          <p:nvPr/>
        </p:nvSpPr>
        <p:spPr>
          <a:xfrm>
            <a:off x="5402551" y="1305445"/>
            <a:ext cx="1406699" cy="715072"/>
          </a:xfrm>
          <a:custGeom>
            <a:avLst/>
            <a:gdLst/>
            <a:ahLst/>
            <a:cxnLst/>
            <a:rect l="l" t="t" r="r" b="b"/>
            <a:pathLst>
              <a:path w="1406699" h="715072">
                <a:moveTo>
                  <a:pt x="0" y="0"/>
                </a:moveTo>
                <a:lnTo>
                  <a:pt x="1406699" y="0"/>
                </a:lnTo>
                <a:lnTo>
                  <a:pt x="1406699" y="715072"/>
                </a:lnTo>
                <a:lnTo>
                  <a:pt x="0" y="715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31828" t="-40953" b="-37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4595" y="3950455"/>
            <a:ext cx="14976909" cy="351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ormorant Garamond Bold"/>
              </a:rPr>
              <a:t>Os encontros serão realizados de forma online (transmitido pelo Youtube e Instagram da Diocese de Anápolis) e ficarão gravados para o acesso dos interessados, segundo disponibilidade pessoal e paroquial. 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0" y="1341560"/>
            <a:ext cx="8047696" cy="1268563"/>
            <a:chOff x="0" y="0"/>
            <a:chExt cx="1184578" cy="1867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4578" cy="186726"/>
            </a:xfrm>
            <a:custGeom>
              <a:avLst/>
              <a:gdLst/>
              <a:ahLst/>
              <a:cxnLst/>
              <a:rect l="l" t="t" r="r" b="b"/>
              <a:pathLst>
                <a:path w="1184578" h="186726">
                  <a:moveTo>
                    <a:pt x="0" y="0"/>
                  </a:moveTo>
                  <a:lnTo>
                    <a:pt x="1184578" y="0"/>
                  </a:lnTo>
                  <a:lnTo>
                    <a:pt x="1184578" y="186726"/>
                  </a:lnTo>
                  <a:lnTo>
                    <a:pt x="0" y="186726"/>
                  </a:lnTo>
                  <a:close/>
                </a:path>
              </a:pathLst>
            </a:custGeom>
            <a:solidFill>
              <a:srgbClr val="A9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84578" cy="224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402960" y="1337952"/>
            <a:ext cx="6292019" cy="118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8"/>
              </a:lnSpc>
              <a:spcBef>
                <a:spcPct val="0"/>
              </a:spcBef>
            </a:pPr>
            <a:r>
              <a:rPr lang="en-US" sz="6991">
                <a:solidFill>
                  <a:srgbClr val="FFFFFF"/>
                </a:solidFill>
                <a:latin typeface="Cormorant Garamond Bold"/>
              </a:rPr>
              <a:t>Metodologia</a:t>
            </a:r>
          </a:p>
        </p:txBody>
      </p:sp>
      <p:sp>
        <p:nvSpPr>
          <p:cNvPr id="8" name="Freeform 8"/>
          <p:cNvSpPr/>
          <p:nvPr/>
        </p:nvSpPr>
        <p:spPr>
          <a:xfrm>
            <a:off x="5419725" y="1618305"/>
            <a:ext cx="1406699" cy="715072"/>
          </a:xfrm>
          <a:custGeom>
            <a:avLst/>
            <a:gdLst/>
            <a:ahLst/>
            <a:cxnLst/>
            <a:rect l="l" t="t" r="r" b="b"/>
            <a:pathLst>
              <a:path w="1406699" h="715072">
                <a:moveTo>
                  <a:pt x="0" y="0"/>
                </a:moveTo>
                <a:lnTo>
                  <a:pt x="1406698" y="0"/>
                </a:lnTo>
                <a:lnTo>
                  <a:pt x="1406698" y="715072"/>
                </a:lnTo>
                <a:lnTo>
                  <a:pt x="0" y="715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1274</Words>
  <Application>Microsoft Office PowerPoint</Application>
  <PresentationFormat>Personalizar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Cormorant Garamond Bold</vt:lpstr>
      <vt:lpstr>Codec Pro</vt:lpstr>
      <vt:lpstr>Questrial Bold</vt:lpstr>
      <vt:lpstr>Arial</vt:lpstr>
      <vt:lpstr>Calibri</vt:lpstr>
      <vt:lpstr>Codec Pro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LÍDERES (Apresentação)</dc:title>
  <cp:lastModifiedBy>Usuario</cp:lastModifiedBy>
  <cp:revision>4</cp:revision>
  <dcterms:created xsi:type="dcterms:W3CDTF">2006-08-16T00:00:00Z</dcterms:created>
  <dcterms:modified xsi:type="dcterms:W3CDTF">2024-03-06T15:18:13Z</dcterms:modified>
  <dc:identifier>DAF-M41XFp0</dc:identifier>
</cp:coreProperties>
</file>