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2"/>
  </p:notesMasterIdLst>
  <p:sldIdLst>
    <p:sldId id="450" r:id="rId2"/>
    <p:sldId id="344" r:id="rId3"/>
    <p:sldId id="385" r:id="rId4"/>
    <p:sldId id="372" r:id="rId5"/>
    <p:sldId id="288" r:id="rId6"/>
    <p:sldId id="291" r:id="rId7"/>
    <p:sldId id="302" r:id="rId8"/>
    <p:sldId id="341" r:id="rId9"/>
    <p:sldId id="426" r:id="rId10"/>
    <p:sldId id="369" r:id="rId11"/>
    <p:sldId id="457" r:id="rId12"/>
    <p:sldId id="425" r:id="rId13"/>
    <p:sldId id="374" r:id="rId14"/>
    <p:sldId id="345" r:id="rId15"/>
    <p:sldId id="355" r:id="rId16"/>
    <p:sldId id="377" r:id="rId17"/>
    <p:sldId id="378" r:id="rId18"/>
    <p:sldId id="379" r:id="rId19"/>
    <p:sldId id="421" r:id="rId20"/>
    <p:sldId id="381" r:id="rId21"/>
    <p:sldId id="380" r:id="rId22"/>
    <p:sldId id="351" r:id="rId23"/>
    <p:sldId id="451" r:id="rId24"/>
    <p:sldId id="352" r:id="rId25"/>
    <p:sldId id="427" r:id="rId26"/>
    <p:sldId id="386" r:id="rId27"/>
    <p:sldId id="387" r:id="rId28"/>
    <p:sldId id="388" r:id="rId29"/>
    <p:sldId id="428" r:id="rId30"/>
    <p:sldId id="389" r:id="rId31"/>
    <p:sldId id="429" r:id="rId32"/>
    <p:sldId id="430" r:id="rId33"/>
    <p:sldId id="452" r:id="rId34"/>
    <p:sldId id="392" r:id="rId35"/>
    <p:sldId id="422" r:id="rId36"/>
    <p:sldId id="423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53" r:id="rId45"/>
    <p:sldId id="354" r:id="rId46"/>
    <p:sldId id="400" r:id="rId47"/>
    <p:sldId id="401" r:id="rId48"/>
    <p:sldId id="439" r:id="rId49"/>
    <p:sldId id="440" r:id="rId50"/>
    <p:sldId id="441" r:id="rId51"/>
    <p:sldId id="438" r:id="rId52"/>
    <p:sldId id="442" r:id="rId53"/>
    <p:sldId id="443" r:id="rId54"/>
    <p:sldId id="444" r:id="rId55"/>
    <p:sldId id="445" r:id="rId56"/>
    <p:sldId id="402" r:id="rId57"/>
    <p:sldId id="454" r:id="rId58"/>
    <p:sldId id="407" r:id="rId59"/>
    <p:sldId id="408" r:id="rId60"/>
    <p:sldId id="409" r:id="rId61"/>
    <p:sldId id="410" r:id="rId62"/>
    <p:sldId id="411" r:id="rId63"/>
    <p:sldId id="414" r:id="rId64"/>
    <p:sldId id="415" r:id="rId65"/>
    <p:sldId id="416" r:id="rId66"/>
    <p:sldId id="417" r:id="rId67"/>
    <p:sldId id="418" r:id="rId68"/>
    <p:sldId id="419" r:id="rId69"/>
    <p:sldId id="420" r:id="rId70"/>
    <p:sldId id="455" r:id="rId7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/>
    <p:restoredTop sz="94580"/>
  </p:normalViewPr>
  <p:slideViewPr>
    <p:cSldViewPr>
      <p:cViewPr varScale="1">
        <p:scale>
          <a:sx n="66" d="100"/>
          <a:sy n="66" d="100"/>
        </p:scale>
        <p:origin x="1356" y="52"/>
      </p:cViewPr>
      <p:guideLst>
        <p:guide orient="horz" pos="4201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3B80-9503-4B4C-BFF5-0449938A98DC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33E03-5FD1-4D77-A8E9-B04C48A5D2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64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49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54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9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69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5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03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27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20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02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3E03-5FD1-4D77-A8E9-B04C48A5D246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2DE8-3C54-48DB-BD50-6BE1678D2394}" type="datetimeFigureOut">
              <a:rPr lang="pt-BR" smtClean="0"/>
              <a:pPr/>
              <a:t>19/11/2022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95B3-3221-4199-8BFB-AFE5D59E3C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28"/>
            <a:ext cx="9168498" cy="68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786058"/>
            <a:ext cx="2171104" cy="34153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2786058"/>
            <a:ext cx="2231013" cy="33644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85728"/>
            <a:ext cx="2413898" cy="23762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769524"/>
            <a:ext cx="2817432" cy="438787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3004" y="6286520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4º Congresso Vocacional do Brasil (2019): Vocação e Discernimento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47864" y="622429"/>
            <a:ext cx="5725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SÍNODO: </a:t>
            </a:r>
          </a:p>
          <a:p>
            <a:r>
              <a:rPr lang="pt-BR" sz="2000" b="1" dirty="0"/>
              <a:t>Os jovens, a fé e o discernimento vocacional (2018)</a:t>
            </a:r>
          </a:p>
        </p:txBody>
      </p:sp>
    </p:spTree>
    <p:extLst>
      <p:ext uri="{BB962C8B-B14F-4D97-AF65-F5344CB8AC3E}">
        <p14:creationId xmlns:p14="http://schemas.microsoft.com/office/powerpoint/2010/main" val="25098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43042" y="285728"/>
            <a:ext cx="5725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</a:rPr>
              <a:t>SUBSÍDIOS</a:t>
            </a:r>
            <a:endParaRPr lang="pt-BR" sz="4000" b="1" dirty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/>
              <a:t>ANO VOCACIONAL 2022-2023</a:t>
            </a:r>
            <a:endParaRPr lang="pt-BR" sz="2000" b="1" dirty="0"/>
          </a:p>
        </p:txBody>
      </p:sp>
      <p:sp>
        <p:nvSpPr>
          <p:cNvPr id="1026" name="AutoShape 2" descr="3º ANO VOCACIONAL DO BRASIL (2022-2023) ? TEXTO-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3º ANO VOCACIONAL DO BRASIL (2022-2023) ? TEXTO-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3º ANO VOCACIONAL DO BRASIL (2022-2023) ? TEXTO-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data:image/jpeg;base64,/9j/4AAQSkZJRgABAQAAAQABAAD/2wCEAAoHCBQUFBgREhQYGRgYGBkYGBkYGBoaGhgYGRgZGhgZGBkbIC0kGx0pIBkYJTclKzAwNDQ0GiM5PzkyPi0yNDQBCwsLEA8QGxISHTApICkwMjIyMjIyMjAwODIwMjAyMjI1NDIyOTIyMDs0MDUyMjIyMjYyMDIyMjIyMjAwMDAyNf/AABEIAOYA2wMBIgACEQEDEQH/xAAcAAABBQEBAQAAAAAAAAAAAAAAAgMEBQYBBwj/xABBEAACAQIEAwQHBgUDAgcAAAABAhEAAwQSITEFIkETUWGRBgcyUnGBsRQzQnKh0SNiweHwQ4Lxg5IVRFSTorLC/8QAGgEAAwEBAQEAAAAAAAAAAAAAAAECAwQFBv/EACsRAAICAgEDAQgCAwAAAAAAAAABAhEDITEEEkGxBRMiUWFxgZEjoRRC8P/aAAwDAQACEQMRAD8A9mooooAKKKKACiiigAooooAKKKKAOU1duREU7UO8/MfKk2NIfF7vFLDjvqIGpWakmV2kyiogelC6adk0SKKaF3vFK7Qd9MKHKK5XaBBRRRQAUUUUAFFFFABRRRQByimLjEHQ91cznvpWVRIoqPnPfQLh76LDtJNFR8576M576LFRIoqPmPfRmPfRYUSK5NM5jRmNFhQtmjXuqq+0Dep76gg7EQfhTH2JPd/Vv3pPZS0MDEClC+Kd+x2/d/Vv3rhwlv3f1P70hiO3Fd7YV04VPd/U/vSThk7v1P70Ad7cV3taz/pM4VVtqBDg5pk6ArMeOulVNziN5LhNpeTKoVScwmXLErIIJZxr3INtaLGo35Nut7uNOriT8axNr0lyu63FMBng6A5QxA5TE9IjcHzuMLxm05jOFOmj8vSeuk76UWDgzRDEjqKdF1T1qqtYhWAIIIIB+TbfCaeD07IosqKrg56GnUvt8fjRYdpMoqOMSOop0XQetOxUOUUUUxEa9v5Uil3t/KkVDLQUUUUhiq7WY9MOI3cMLGJtuRaW8q4hYUg22MZpIkREaH8QrnEeLXFxmGwqGFvtdZz1y2rZhVPQMwJJGsEQRTstY20mvr/RqKK8/wCIelN+2uKtKQXt4lLNq4yg5Eu5iMw2YqFYAneVmdZ2pQ2yzm4xQJqrQeZdSwMTJGhExoIA1oTsUsbilfkl0VhU9Kr1vDY5rmVr+GulVGmUpccLabSJUSfEhROprUcPS5ktO91m/hg3MwWHZlU59BywZ0ECG20FCdhLE47ZPS8pkBgSCQYIMEbg9xpU1h8BxgWb3EM1u2HRBiEyqqm5aFucrMolspIkmdXaunj15LGAxDPnOIuol1SBlK3ZPKAOXLpEbxrO9K0X7iV6/wC1Zt5pJNRsHiGuKS9t0IdlAeJYKYDiCdDuKkUzJqhJrhpRpLLSYGS9M72V7Q71f6pVLkDw0kEAgR0kQf6eVTvWA0XLH5bn1SqC1j1XQnZkUnoGcgKP/kv/AHCmuA8lqtpiQCQywBDAH5w0/HfpUg4VDJNt10B5D1MAqPwnp0HWmMPc1FXWGahoam0QmwgftFt3BLsJVlIEZ83tCQfZQdNFPys8EcT2ircJKAsSZXbmyiV1bddx0+ZeRROaBPfGvnUtDSopztUSValqaZU04poIHRShSEpYoAWkzp4VNqHhhJn51Mq0QyNe38qRS72/lSTUspHKKK4aQyu49asvYe3iWyo4yE/ik+zk0MvIBAAOo2ptcDh73Y3EkNh9LZAKugK5SrIwkArpDDxprimHuNdVrZ5suVCUJFuSc7hzygkZRsW0gRJIctcLuIhW3eZZaZgMSIMsSdS7GCW7tANAaXktOlyFz0cw7W7tp0LC8/aXGLHOzzIYMIyxAgCAO7U1NGC5gzO7EBV1KxowaYCgSSok+FR1s38xm5/pgK2mUPsxZBGZtjO38op/D2bqoym7nbmyMwGkzlzRvGn96pCbflkK/wCjlh7t28wYm/b7O6swrKAAJAE5hl0aZEVzB4Ig9lcZgltMtrM6lmTVWLADUBQoDHWHI3kmwS3dW3lzqz+8wgSTuQN4k6aTAGm9QrnBQWLF2YtlVyxEkAksdBudABsukDlEFB3NqmzlzhNi/eXGTmORrUqylHQlgysI5hJbrXbPALKiysMy2GzWUYyEbXKdpYqCYkmPiJpdvCXVCqrqsK05QIz6ZRGX2QJA7hvmOtD8PuNkLXPYglSuYFpOaWOpGsDaI6dD8D7nxZKwWEFpWUO7ZnZ5dy5BcyVBOyjoKfpnC2nUHO+dj4QPkOn/AB8S9QQ3bCiiuUAYL1kn+Jh/y3PqlZcYdXUgyM2pI97LlDfECPId1aP1nuRcw2hMrd26c1vfwrJ4dyAMtzfYMPjpMTqVPnVC8ljZw7K+a20Lm1RQF0LKT9Dr/M3fVrg8TiEzE2y8Jy805mXPCjLAUtCc0ACTPSqmxfYQSk9+QzpHdV/w7FK+gmREgggif+KkaZorRqVbqusNU+21AD606tMrTq0gHVpZpC0rupgSsMNCafpFoQBS6shke9v5UmlXt/Kk1DKRyuGumk0hhRRRQAV0Vys36ZcbbDoLVv7y6GAb3FAAZ/zcwA8dekUpSUVbLx43OSiuWS/R70gTFhwq5HUnkLBpQkhXUwJB69x07ibqvHsFhWlWAKFFDW2g8rAqyfEcokV6pwnHi/ZS6BBMhl91lJVl8QGBg9RBrDp+oWS0+UdPV9J7h6dpk2g0TXJrpOMKK5NE0AdrlcLUE0rCjzn1px2mF1I5bu229vesvaJYEcreGxA1keHStP602i5huaOS7oRvzW/3/WsraGglA22qd8+HQaa/vVIl8kmwQh9l1MdDI2j5xM/3q8wVx8qlLivvo3KW9mAJ1ka/MiqPCsAwAd1j8LdQN9/D61dYdSwVuzR99VIUgGZg77Zf1oAvMNinEZ7Zg9V5h0jbvn/mrHDY+2dM6gyRBIEkEjTXXUVQ2CF/FctRO+qdI/zz3rQLh1b21B8SNfMUhlghp9ai4dAqhRsNvhUlDQMdWloJMfAUhaewo1n4n9qBMmiu1wV2rII17fypNdv7+VJqGWgpJrtcoGFQuK8UtYa2bt9wq7DqWPuqo1Y+AqbXivpNxc4zEvc3toSloSYCAwW30LET5DpUZJ9qs6uk6Z58iivyabE+so5v4OFle+4+Vj/tVSB5ms9x30iOMupca1kKoUID5weYsIOURufKqxFHuj9f3oNsHoOvf3fGuOWRyVM+lh7Lw42pRvuXk1iMhsl5B0DLHQ9QfpUfhvpq2GV7VuwHm4z5mfKIIVYChTOqk79ao8TZe2iW2YZbiLegFtAxIUHXeFn5imGUAnQbnv8A3rDDjeKTaexf4UMy+Pau9fo3XD/WQhYLibLWwfxo2dR4ssBgPhmrcYe+lxFe2wZGEqymQwPUEV4VeRe/9P71uvQHFG0tpJOS8XUA7LdRnIKjoHRGnxRTuxnthn2lLzo8v2j7OhhSlDj5G+NFFAroPFCgCiK7QB5360QO0wsxOW7E/mt7fpWVs2F3Eg67HvETWo9aazcwsiRluz4a2/OshYZQN3SdgQY3np8x86olljbtPoAwPgwmRVphLMkBreXuZD1110/2xI0qpsPc0KlX+GhP9KvsNiQoBYEfLQfP5UAWlixcAIW4TO2cAx7XXrqR8hFS7OIur7doECByNPdMLGw18qawd9HjKwPwPz2qyt0hjuDvi4uYBhrBDCCDAMHzqatRrdSEoGOzpUzCrp+nlUIdKsbKwBTRLHaKKKoki39/Kk0q/v5UioZaCuUUUDGsUD2b5d8jR8cpivn7A3OUQBt4/vX0NXhfpLw37HjLlkyEZs9swIKOSQBr0Mr/ALaxzRtHqeycsYZql5JwxmGufeWDbaNWw7AA/wDSeVHyIrv2bCnUYwr4XLDyNOrISKqbRGu+3d/ehxod9j0/vXLf0Ppvcr/WTS/fqmajjeAs9qFbF21yW7VsDJcZgFtrGwjWSd+tV7JhFMl7t46mFVbKHwJdi3zApr0ouKMXeE65k0An/TSqhm0knKP1/tTk9vRy4V/GvjfC0q9UtFpiuKsymzZRLVtoUqnMz6jKr3DLMZjTQeFanh2H7P7NbB5lu2hp1ObM5Hyz1Q8A4bqL1wQBqika6/jYfQfPurX+j9jtMRn/AA2BM9O0dSqj4hGYn861zqXvM0UvDv8AR53WzioOuPVv1NfXa5Xa9c8AKKKKAPN/WsB2mFkE8l3Vdxrb/wA+VZPD3RrFzc+y2w+fdAIrWetRgLmF1IJW6BG2ptjUf5vWVsgkLBV46GJI0AI+EVRLJSIZ5rc7aoYO86fWrfCcpAW4RqVAcaEyCY+Z38aqMPbzGIKN7Ug6Ekyfjv8AKtFgLZA5mzdQSBpSAsrOGRxzqDMTBMEie74mri1VNawFvdQVO0ocp+XdU/A2bixnuZxGxWDOusyZ7opDLO3UhKj26kJQMetiWAqzFV+DWTP+d1WAqkTI7RRRTJIuI38qQaViN/KkGoZaCuUUi9dVFLsYA/yAOp8KTaStjIvF8b2NprnUZVWQTLOwRdBqdWGg1NZRsQ7Ot25bN5jKOr2lVramSAC+UAHKJkAGQZGlWPF+MsGQ9m/Zo6szKGaZlRmKqVAXNmOvRYO9VnEMYl24AmO7MMpCopCl80nOjqSxaIUEEZezPUyOWaWbSbr6G0biuNmE40La4i4lsBUJVlQEcgYaqRPIZzcvQRUYgwfgeo7q2nphwSxctrca4FuqhftQoBPXLcWefMS5AHMCGgMBAwmJtXMPc7HEoyPEjMpAYEaFT1FKWJpa2e70HtJUoTL/AI+r3MU/ZoWLrabTQDNZtmWY6DrU70Z4TbMYm44Zkd0a2VlVdJAjXU6Z8x0joImpli6Hw+HuLqDZCH81pmQ//UedQrrXEF29ZDFIUXyqgohQgq7En2o0KjcHWBrXOsv8sotGebJN4lUtLVcca/Jbsj3LnZWV53JgEGEH4nfuRfM6Dc1teE4BMPbW0hJiSzH2nc6s7eJPyGgGgrz/AIZxdbC57aYlFuAM102w6siqRmkyEVTlGggFttSamXsZcxoHYYhXVA6OHy8rXAOzJAA1leUxOrDmkRp0/bB0k+5/TX2s83qJSny/hR6ArA7EH4GisELOJtgNdexcQXLaIOwyG4GZVLo+c5SssYK/gmtfwdy1uSxaHdZJnRXZQJOp0A1JJma64zbl2tU+TkcaVpk6iiitSTzv1ouBcw0ndbv1t1mLCKQDA01BrR+tT7zC7ezd0P5rdZK0m0q6/kOkmP2qiWWVmyQeVyPA6j9av+HBgIcgnvHXxPjWbwzsSMjg67MO/oevf16VpsASQJ36x39aQFxYqfbqBYqfapDJVun1pi3T60DJ+CXSfl5VLpqysKBTtUiGFFFFMRExO/lTZpzE7+VNO8AsdgCTG+gnSoZaKT0v459jsC4sZ3dLaZgSuZiWaY7kVyPEAV5fxLH4rFXCpuK6gmA5lFzKSZABC6jQAbaEazXofFMHb4hYXt72WyxRsttgsPIyAuQcxlo6SY0FZPjvA7GCVQLucPeRS1wc6OttiJIWGQqygwPayVhmjJ7T1R0YXFaa3Y16PMtxXtuES4jIVZUCMJhiuZdYO0781WGPwWGNq7fxIAQIjEuZ+8LANIViXnLDFXO8eFHhLNq4l28tuGRWjIzISyAzAVpiAu+9TLvBu0tEtlaFMM2Z7jsknMHzwhnMQmUiD4xXF76OOdyeuODsnj+BWYvhOMW2yXgxGS4jABS0kq4KALOpE+Glez2FwmMw6YXEBXJXQMrLlJBMI8RmC6cpOx6Vg14fhzY7fRbhsEqEhCXCEmckZ/gZHhWr4PYVriEQTnTKYaQqBbkAjlA0Y69flW0ur3Go3bowl03u4tt/YkcO9CFtL2DX3ewrs6LGW4MyqGRroMlOUHlCmSdelWPHeDBrCCxbhrBD20QqoYCMyLIyhiJgnrHeavqzPpHx27YuZLaoQttXYMrEtmdkAUggTy7dZrpmoKLbXPJzxlOTST4MmOI2QSrOysuYMlwZCpdCjh1JWSVKjmDaKPCFYXANbtviLWGz2WjLzOsujMbbgSW7M5h7w1ao9m67szNkZrmW5mDmGLsQotwDDSGn4Ttsp8W5VRzlmmELayVCqyAyXRmzk5CRpsBNcOPI+58uuNnZkjUUlq+fkTuL4nDnDMuHtFxnzupUgoHLZrlttIuZkAGsmCBroaLDek16wqq4xNtVzAE5siy3tsHHNMycwI38ancUvtbtZ2d3UMbTtlWLYB1uQqiZZV5SWjfpRb4mjg57uZHVQ0vKnICuclnnMRAJ1YyZOprSc2rck18qM8cL0qNV6H+kFzFEpBdFBzOy5SraZVJ0kneI2Mz362sn6CWLqI6uGa2crW7jwGcRAEA6iBOaBM1rK68VuKu/yc2TUml/R5x61Vm5htJ5bv1T+1ZOwwGxZDoNRPSBr3aVrfWk8XMNoTy3dvjbrM4a8pG46DXx2rYyF2szH2VcRupAJ0iJ+Z86uuGWdSVLpBBymcsdwGk7frVZhrSZgygeBG3d00rRYSkBbWKn2qgWKn2qQyVbqTZWWA/zWo6VNwCy090/tQDLOiiirICiiigCHid/Km5peKPN5UzduBVLsYAEk+HyqGaLg8+xDvhu0w+JUILxZ1KRk5pDZII0AO2mwkQakXcdb7O9fwzXXcBWJM5LaIOYuWbKpyhjuGYjvmq30tctiEuq5ZXVyM0BURCFABGse0xUiQXHjFfhsU6I+XlNzIjlXJV7bGQI2y5Cx2nmOvSryY4rGpXyZ4sknkca482WfD+G29Lly4A5VAwtwFIQcskgliBpOkgCZgU1jcZ9ngWhNsNkJbfOVzIghhKmYkLmBjU9IXC7ODACXcMe0XQALcOdQSFdVXRpju3mtfwPhXZ3EuXLNpGL5FVUVWVcjNowJzkGNdIhj8PEhhnkyNTba+qpfg9Kc0o69Sz4Z6L4Szb7MWEaQA5dc5aPF5gTMKNBUvhfCLeHns88bAMxYINOVZ6aDeTpvVhUbE3Y/h6yysQQYgDKGIMHUZgRpXrOCda44OLufli8NfLh5EZXZB4hToaRdwNpriXmQF0BCNJ0B8Jg+E7dKZ4fgTbJ/iM0k7xGYmTsBuNR01OgipK3OY220MZh/MugJHwJgjpI7xQk2viQm96K636N4QMWNoOSWIDy6rnbOwRWkKM2v6baVWYz0UB7R7dx0zHMEQB1Kq/aKqq/stmLbGObbu1NFDhFqmlQ++V3Z5TxviF3D3uwL5BkF5Q3IGd5z5iwnl05eg6a1R2eJojBxaw+ZTka4ttHaCAVbUZWEaElc2+prR8b4mt/HtbvoqLYYpqCS6jKydpvysrOQVAIDDupfpLZsjCPclXa+6W1uRGU6OpOmiAIygCA2eDuIwlHbds78U0lGLgm/n9zWei3HBfTsnYdqoJj30nlYanaQD1kT1rQ15h6B4h0xKW+Vy6sHIE5UUE5gd15sgO4kgeNenVpgk3HZh1mJY8rUeOf2eb+tYxcwpzZYW70mSWtx9DWWsE5dMr7RtPWSe/+9a71n/eYb8t3626ytnDrG0ag6GNQIrc5BdpQpHtJtruJIH9THdpV9gLj6ZXVwTPccugMdJ/rVfY3q3wuGSQ2USNQdqQF5YqfaqBYqfapDJSGrTh6QpPy8qqk/wA+v9Ku8MsKB4T500Eh+iiiqICiiigCDiva8qadQQQQCDoQdQR4il4r2vKk1m+TRcEZuH2Sqo1pCqnMoKKQre8ARofGkf8AhWHzM5sWpb2jkXm2301Og8qmVxmA3MfGgDLekmLti4tnMgHZsiLAjPmUZB0kDLA6TtSeB8awtvtQ+RGtuyM8TK5yqwfaKZuUaD8OmonQ4nh9m6Bnto2Vw6tAlXU6MD3g1Au+iuCe2LT2QQHLypKOXMyzPbKk7mtVKNJNGThJSbTLLAY+3fTtLLh1mJAI17iCARvSsTaLAFYzKcyztMEEHwILD5z0pHD+H2rCdnZQIszEkydBJLEknQb1JBFQ6vRautld9jvne+F2jIm0GQJZjmjWNPOnLPDgrK73LjspJUu+xIIPKgVToT0qdXJpWM7RRRQBTekOCwxtticRh1uNbQkEJmeBsoI1iem3U15Twu4hW7dui09oKwyGCGdzFtQP5WIOYbBa9tYiDMRrPd4zVXd4BhnDApIdSG1JJDLlJz+0JHcd9d6icG6pnVgzxhFqSu/QjeiNvB9iLmDtpbDAFwpzOGE8rsSWMGYn4jer+q3hHBbGFDCwhXOQWJZmJiY1YnQSdPE1Y1SutmE67n23X15PPfWf95hvy3frbrNYfatL6z/vMN+W79bdZnD7VRmTbG4q8wlUVjcVeYSgC3sVPtVX2Kn2jSGTMOuZgv8Amp/tWgql4UsvPdP7VdVSFI7RRRTJCiiigCvxXteVImlYs83lTc1k+TVcCppLrIK7SCJ7vEUTXGcDcgfGmIhNhLkrlcBVB5QzKDyBV9noGE/7vAUhcHd5c1zVcoLSZYa5gNNJlRP8s9andqvvDzFd7ZfeHmKKDuZDfC3TkHaaBpY5mDMvu6CP0G3xppcDeGb+Lqf5iBm7MLmOmpzAN8NKse2X3l8xUVrNskntCCe5l01nlkaa0qGpHMPYuJkLXJjRgWMERuJE5h4noepkN4bD3TDG4ZhOUtMQAHDaSZI7xFONhrZZm7TVonmSNAQNI7mIp22ttWLhxJ72FFBYkWLmsuPaJAzMBBCRrvplfTbn8KiJgL/JmuTlzE876kzBGmmhIqz7ZfeXzFHbL7y+Yp0LuZBw+Duq0m4IhMwkmWBXMdR1CsP909Ks6a7ZPeXzFKVgdQZ+FFA3Yua5XJrk0wPP/Wf95hvy3frbrM2Nq0vrO+8w35bv1t1mbG1USTbB1FXmEqhsnWrvCtSY0XNg1Ott17tfKqyy9TEu+HUfv/SlaH2s0fB0hCe8x5f81ZVGwKRbUeE+etSAapEPkVRRRTEFFFFAFVj/AG/Kmlancf7flTQrF8my4QuaQ5hgSDsw0BPVe4eFdBrtUJle4u5mIuQCHCDsmlScmQk5Tmyw/d7Y3iS09vEkQLwBjfsj7XZXFk8sEdo1t4j8B74q2miaBFciXswJumJBI7I7Tb0mO5XH/Un8IFJa1ehovtJLkTa0UMylAIWTlVY13zt4RaTUfGYkoBlXO7HKizEmJ1b8KgAkn6mAWCVjMXcjr2hzFFCN2bHI4UhmiIYEw0fHwpV03DmKuROUryMQsQSpEagwRO8N4A1VcS4viLALlbdzKQWtorK2U6HK5c5iDEyo9oba1dYLFrdtrdScriQGBVh0IYHYgyD8KSZUotK/BDa3eE5bpOpIBRhp2pcLOXT+HFuentUtUuws3SSDzHIRmBSNspAhteu1WFE0ySHhO0Ut2lwvOWIRhEKAdI6mT86k2dvmx103Y99KmiaAO0VyaKAPP/Wd95hvy3frbrM2DpWk9Z7AXMNPu3frbrNWDpVEkqydau8Mao7J1q5wxqWUi2smp2ETO6p3kfqY/oarrJq89Hrea7m90E+XL9ZNTyy7pGpArtdFditTA4KVRRQAUUUUAVWP9vypinMQ+Y5h4UmKyrZqnpAK7RFdp0JsKJoiuUAdmomNQSrkSq5lYDfK4EnToIFS6bu21cZWEj9tRtsaATpkLMhYy8oQF/DBIgqvKJmC23hU6ztJ0kkx3Sfr/WajDh1vWS5neXPlI1jw61KRAoCqAAAAANAANgBQhya8CqKKKZITRNcooA7NE1yigDz71nqDcw0j8N3626zVnavQvSzhdi/2ZvO6MofIUKxrlzZgQZ2HdWWu8Ay/d3kcfzAof6j9RTQmV1rerjDGq37JcQ8yn4iCPMVYYekyoltZaNe7Xy1rV+i9qLbMepC+Q1+tZC22nxIH9foDWp4fxBbdtU7t/iTJqYrY5vRo5roNVC8UHfTi8QB61qZFpNE1AXFg08uIFAEqimVuUrNQBSAFBDQYM6fGu9t4UUUqHZw4gdxrn2kdxoopDD7SO40faR3GiigA+0DuNH2jwoooFYfaPCu9uO6iigYdv4Udv4UUUAd7bwo7bwoooFZztfD9a72nh+tFFAyg9J/Ru9jmtGze7LIHDa+1nyR+E7ZT51UW/Vri+uOPkD/+KKKokft+rjE/+vb/ALF/apFv1e3x/wCeb/21oooAsML6HXUjNigwHfbAPmpFSU9EiN77H5CiikNslW/RoD/Ub9P2qRb4IB+NqKKYh9OGKOpqQmDA60UUAOiyKXk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data:image/jpeg;base64,/9j/4AAQSkZJRgABAQAAAQABAAD/2wCEAAoHCBQUFBgREhQYGRgYGBkYGBkYGBoaGhgYGRgZGhgZGBkbIC0kGx0pIBkYJTclKzAwNDQ0GiM5PzkyPi0yNDQBCwsLEA8QGxISHTApICkwMjIyMjIyMjAwODIwMjAyMjI1NDIyOTIyMDs0MDUyMjIyMjYyMDIyMjIyMjAwMDAyNf/AABEIAOYA2wMBIgACEQEDEQH/xAAcAAABBQEBAQAAAAAAAAAAAAAAAgMEBQYBBwj/xABBEAACAQIEAwQHBgUDAgcAAAABAhEAAwQSITEFIkETUWGRBgcyUnGBsRQzQnKh0SNiweHwQ4Lxg5IVRFSTorLC/8QAGgEAAwEBAQEAAAAAAAAAAAAAAAECAwQFBv/EACsRAAICAgEDAQgCAwAAAAAAAAABAhEDITEEEkGxBRMiUWFxgZEjoRRC8P/aAAwDAQACEQMRAD8A9mooooAKKKKACiiigAooooAKKKKAOU1duREU7UO8/MfKk2NIfF7vFLDjvqIGpWakmV2kyiogelC6adk0SKKaF3vFK7Qd9MKHKK5XaBBRRRQAUUUUAFFFFABRRRQByimLjEHQ91cznvpWVRIoqPnPfQLh76LDtJNFR8576M576LFRIoqPmPfRmPfRYUSK5NM5jRmNFhQtmjXuqq+0Dep76gg7EQfhTH2JPd/Vv3pPZS0MDEClC+Kd+x2/d/Vv3rhwlv3f1P70hiO3Fd7YV04VPd/U/vSThk7v1P70Ad7cV3taz/pM4VVtqBDg5pk6ArMeOulVNziN5LhNpeTKoVScwmXLErIIJZxr3INtaLGo35Nut7uNOriT8axNr0lyu63FMBng6A5QxA5TE9IjcHzuMLxm05jOFOmj8vSeuk76UWDgzRDEjqKdF1T1qqtYhWAIIIIB+TbfCaeD07IosqKrg56GnUvt8fjRYdpMoqOMSOop0XQetOxUOUUUUxEa9v5Uil3t/KkVDLQUUUUhiq7WY9MOI3cMLGJtuRaW8q4hYUg22MZpIkREaH8QrnEeLXFxmGwqGFvtdZz1y2rZhVPQMwJJGsEQRTstY20mvr/RqKK8/wCIelN+2uKtKQXt4lLNq4yg5Eu5iMw2YqFYAneVmdZ2pQ2yzm4xQJqrQeZdSwMTJGhExoIA1oTsUsbilfkl0VhU9Kr1vDY5rmVr+GulVGmUpccLabSJUSfEhROprUcPS5ktO91m/hg3MwWHZlU59BywZ0ECG20FCdhLE47ZPS8pkBgSCQYIMEbg9xpU1h8BxgWb3EM1u2HRBiEyqqm5aFucrMolspIkmdXaunj15LGAxDPnOIuol1SBlK3ZPKAOXLpEbxrO9K0X7iV6/wC1Zt5pJNRsHiGuKS9t0IdlAeJYKYDiCdDuKkUzJqhJrhpRpLLSYGS9M72V7Q71f6pVLkDw0kEAgR0kQf6eVTvWA0XLH5bn1SqC1j1XQnZkUnoGcgKP/kv/AHCmuA8lqtpiQCQywBDAH5w0/HfpUg4VDJNt10B5D1MAqPwnp0HWmMPc1FXWGahoam0QmwgftFt3BLsJVlIEZ83tCQfZQdNFPys8EcT2ircJKAsSZXbmyiV1bddx0+ZeRROaBPfGvnUtDSopztUSValqaZU04poIHRShSEpYoAWkzp4VNqHhhJn51Mq0QyNe38qRS72/lSTUspHKKK4aQyu49asvYe3iWyo4yE/ik+zk0MvIBAAOo2ptcDh73Y3EkNh9LZAKugK5SrIwkArpDDxprimHuNdVrZ5suVCUJFuSc7hzygkZRsW0gRJIctcLuIhW3eZZaZgMSIMsSdS7GCW7tANAaXktOlyFz0cw7W7tp0LC8/aXGLHOzzIYMIyxAgCAO7U1NGC5gzO7EBV1KxowaYCgSSok+FR1s38xm5/pgK2mUPsxZBGZtjO38op/D2bqoym7nbmyMwGkzlzRvGn96pCbflkK/wCjlh7t28wYm/b7O6swrKAAJAE5hl0aZEVzB4Ig9lcZgltMtrM6lmTVWLADUBQoDHWHI3kmwS3dW3lzqz+8wgSTuQN4k6aTAGm9QrnBQWLF2YtlVyxEkAksdBudABsukDlEFB3NqmzlzhNi/eXGTmORrUqylHQlgysI5hJbrXbPALKiysMy2GzWUYyEbXKdpYqCYkmPiJpdvCXVCqrqsK05QIz6ZRGX2QJA7hvmOtD8PuNkLXPYglSuYFpOaWOpGsDaI6dD8D7nxZKwWEFpWUO7ZnZ5dy5BcyVBOyjoKfpnC2nUHO+dj4QPkOn/AB8S9QQ3bCiiuUAYL1kn+Jh/y3PqlZcYdXUgyM2pI97LlDfECPId1aP1nuRcw2hMrd26c1vfwrJ4dyAMtzfYMPjpMTqVPnVC8ljZw7K+a20Lm1RQF0LKT9Dr/M3fVrg8TiEzE2y8Jy805mXPCjLAUtCc0ACTPSqmxfYQSk9+QzpHdV/w7FK+gmREgggif+KkaZorRqVbqusNU+21AD606tMrTq0gHVpZpC0rupgSsMNCafpFoQBS6shke9v5UmlXt/Kk1DKRyuGumk0hhRRRQAV0Vys36ZcbbDoLVv7y6GAb3FAAZ/zcwA8dekUpSUVbLx43OSiuWS/R70gTFhwq5HUnkLBpQkhXUwJB69x07ibqvHsFhWlWAKFFDW2g8rAqyfEcokV6pwnHi/ZS6BBMhl91lJVl8QGBg9RBrDp+oWS0+UdPV9J7h6dpk2g0TXJrpOMKK5NE0AdrlcLUE0rCjzn1px2mF1I5bu229vesvaJYEcreGxA1keHStP602i5huaOS7oRvzW/3/WsraGglA22qd8+HQaa/vVIl8kmwQh9l1MdDI2j5xM/3q8wVx8qlLivvo3KW9mAJ1ka/MiqPCsAwAd1j8LdQN9/D61dYdSwVuzR99VIUgGZg77Zf1oAvMNinEZ7Zg9V5h0jbvn/mrHDY+2dM6gyRBIEkEjTXXUVQ2CF/FctRO+qdI/zz3rQLh1b21B8SNfMUhlghp9ai4dAqhRsNvhUlDQMdWloJMfAUhaewo1n4n9qBMmiu1wV2rII17fypNdv7+VJqGWgpJrtcoGFQuK8UtYa2bt9wq7DqWPuqo1Y+AqbXivpNxc4zEvc3toSloSYCAwW30LET5DpUZJ9qs6uk6Z58iivyabE+so5v4OFle+4+Vj/tVSB5ms9x30iOMupca1kKoUID5weYsIOURufKqxFHuj9f3oNsHoOvf3fGuOWRyVM+lh7Lw42pRvuXk1iMhsl5B0DLHQ9QfpUfhvpq2GV7VuwHm4z5mfKIIVYChTOqk79ao8TZe2iW2YZbiLegFtAxIUHXeFn5imGUAnQbnv8A3rDDjeKTaexf4UMy+Pau9fo3XD/WQhYLibLWwfxo2dR4ssBgPhmrcYe+lxFe2wZGEqymQwPUEV4VeRe/9P71uvQHFG0tpJOS8XUA7LdRnIKjoHRGnxRTuxnthn2lLzo8v2j7OhhSlDj5G+NFFAroPFCgCiK7QB5360QO0wsxOW7E/mt7fpWVs2F3Eg67HvETWo9aazcwsiRluz4a2/OshYZQN3SdgQY3np8x86olljbtPoAwPgwmRVphLMkBreXuZD1110/2xI0qpsPc0KlX+GhP9KvsNiQoBYEfLQfP5UAWlixcAIW4TO2cAx7XXrqR8hFS7OIur7doECByNPdMLGw18qawd9HjKwPwPz2qyt0hjuDvi4uYBhrBDCCDAMHzqatRrdSEoGOzpUzCrp+nlUIdKsbKwBTRLHaKKKoki39/Kk0q/v5UioZaCuUUUDGsUD2b5d8jR8cpivn7A3OUQBt4/vX0NXhfpLw37HjLlkyEZs9swIKOSQBr0Mr/ALaxzRtHqeycsYZql5JwxmGufeWDbaNWw7AA/wDSeVHyIrv2bCnUYwr4XLDyNOrISKqbRGu+3d/ehxod9j0/vXLf0Ppvcr/WTS/fqmajjeAs9qFbF21yW7VsDJcZgFtrGwjWSd+tV7JhFMl7t46mFVbKHwJdi3zApr0ouKMXeE65k0An/TSqhm0knKP1/tTk9vRy4V/GvjfC0q9UtFpiuKsymzZRLVtoUqnMz6jKr3DLMZjTQeFanh2H7P7NbB5lu2hp1ObM5Hyz1Q8A4bqL1wQBqika6/jYfQfPurX+j9jtMRn/AA2BM9O0dSqj4hGYn861zqXvM0UvDv8AR53WzioOuPVv1NfXa5Xa9c8AKKKKAPN/WsB2mFkE8l3Vdxrb/wA+VZPD3RrFzc+y2w+fdAIrWetRgLmF1IJW6BG2ptjUf5vWVsgkLBV46GJI0AI+EVRLJSIZ5rc7aoYO86fWrfCcpAW4RqVAcaEyCY+Z38aqMPbzGIKN7Ug6Ekyfjv8AKtFgLZA5mzdQSBpSAsrOGRxzqDMTBMEie74mri1VNawFvdQVO0ocp+XdU/A2bixnuZxGxWDOusyZ7opDLO3UhKj26kJQMetiWAqzFV+DWTP+d1WAqkTI7RRRTJIuI38qQaViN/KkGoZaCuUUi9dVFLsYA/yAOp8KTaStjIvF8b2NprnUZVWQTLOwRdBqdWGg1NZRsQ7Ot25bN5jKOr2lVramSAC+UAHKJkAGQZGlWPF+MsGQ9m/Zo6szKGaZlRmKqVAXNmOvRYO9VnEMYl24AmO7MMpCopCl80nOjqSxaIUEEZezPUyOWaWbSbr6G0biuNmE40La4i4lsBUJVlQEcgYaqRPIZzcvQRUYgwfgeo7q2nphwSxctrca4FuqhftQoBPXLcWefMS5AHMCGgMBAwmJtXMPc7HEoyPEjMpAYEaFT1FKWJpa2e70HtJUoTL/AI+r3MU/ZoWLrabTQDNZtmWY6DrU70Z4TbMYm44Zkd0a2VlVdJAjXU6Z8x0joImpli6Hw+HuLqDZCH81pmQ//UedQrrXEF29ZDFIUXyqgohQgq7En2o0KjcHWBrXOsv8sotGebJN4lUtLVcca/Jbsj3LnZWV53JgEGEH4nfuRfM6Dc1teE4BMPbW0hJiSzH2nc6s7eJPyGgGgrz/AIZxdbC57aYlFuAM102w6siqRmkyEVTlGggFttSamXsZcxoHYYhXVA6OHy8rXAOzJAA1leUxOrDmkRp0/bB0k+5/TX2s83qJSny/hR6ArA7EH4GisELOJtgNdexcQXLaIOwyG4GZVLo+c5SssYK/gmtfwdy1uSxaHdZJnRXZQJOp0A1JJma64zbl2tU+TkcaVpk6iiitSTzv1ouBcw0ndbv1t1mLCKQDA01BrR+tT7zC7ezd0P5rdZK0m0q6/kOkmP2qiWWVmyQeVyPA6j9av+HBgIcgnvHXxPjWbwzsSMjg67MO/oevf16VpsASQJ36x39aQFxYqfbqBYqfapDJVun1pi3T60DJ+CXSfl5VLpqysKBTtUiGFFFFMRExO/lTZpzE7+VNO8AsdgCTG+gnSoZaKT0v459jsC4sZ3dLaZgSuZiWaY7kVyPEAV5fxLH4rFXCpuK6gmA5lFzKSZABC6jQAbaEazXofFMHb4hYXt72WyxRsttgsPIyAuQcxlo6SY0FZPjvA7GCVQLucPeRS1wc6OttiJIWGQqygwPayVhmjJ7T1R0YXFaa3Y16PMtxXtuES4jIVZUCMJhiuZdYO0781WGPwWGNq7fxIAQIjEuZ+8LANIViXnLDFXO8eFHhLNq4l28tuGRWjIzISyAzAVpiAu+9TLvBu0tEtlaFMM2Z7jsknMHzwhnMQmUiD4xXF76OOdyeuODsnj+BWYvhOMW2yXgxGS4jABS0kq4KALOpE+Glez2FwmMw6YXEBXJXQMrLlJBMI8RmC6cpOx6Vg14fhzY7fRbhsEqEhCXCEmckZ/gZHhWr4PYVriEQTnTKYaQqBbkAjlA0Y69flW0ur3Go3bowl03u4tt/YkcO9CFtL2DX3ewrs6LGW4MyqGRroMlOUHlCmSdelWPHeDBrCCxbhrBD20QqoYCMyLIyhiJgnrHeavqzPpHx27YuZLaoQttXYMrEtmdkAUggTy7dZrpmoKLbXPJzxlOTST4MmOI2QSrOysuYMlwZCpdCjh1JWSVKjmDaKPCFYXANbtviLWGz2WjLzOsujMbbgSW7M5h7w1ao9m67szNkZrmW5mDmGLsQotwDDSGn4Ttsp8W5VRzlmmELayVCqyAyXRmzk5CRpsBNcOPI+58uuNnZkjUUlq+fkTuL4nDnDMuHtFxnzupUgoHLZrlttIuZkAGsmCBroaLDek16wqq4xNtVzAE5siy3tsHHNMycwI38ancUvtbtZ2d3UMbTtlWLYB1uQqiZZV5SWjfpRb4mjg57uZHVQ0vKnICuclnnMRAJ1YyZOprSc2rck18qM8cL0qNV6H+kFzFEpBdFBzOy5SraZVJ0kneI2Mz362sn6CWLqI6uGa2crW7jwGcRAEA6iBOaBM1rK68VuKu/yc2TUml/R5x61Vm5htJ5bv1T+1ZOwwGxZDoNRPSBr3aVrfWk8XMNoTy3dvjbrM4a8pG46DXx2rYyF2szH2VcRupAJ0iJ+Z86uuGWdSVLpBBymcsdwGk7frVZhrSZgygeBG3d00rRYSkBbWKn2qgWKn2qQyVbqTZWWA/zWo6VNwCy090/tQDLOiiirICiiigCHid/Km5peKPN5UzduBVLsYAEk+HyqGaLg8+xDvhu0w+JUILxZ1KRk5pDZII0AO2mwkQakXcdb7O9fwzXXcBWJM5LaIOYuWbKpyhjuGYjvmq30tctiEuq5ZXVyM0BURCFABGse0xUiQXHjFfhsU6I+XlNzIjlXJV7bGQI2y5Cx2nmOvSryY4rGpXyZ4sknkca482WfD+G29Lly4A5VAwtwFIQcskgliBpOkgCZgU1jcZ9ngWhNsNkJbfOVzIghhKmYkLmBjU9IXC7ODACXcMe0XQALcOdQSFdVXRpju3mtfwPhXZ3EuXLNpGL5FVUVWVcjNowJzkGNdIhj8PEhhnkyNTba+qpfg9Kc0o69Sz4Z6L4Szb7MWEaQA5dc5aPF5gTMKNBUvhfCLeHns88bAMxYINOVZ6aDeTpvVhUbE3Y/h6yysQQYgDKGIMHUZgRpXrOCda44OLufli8NfLh5EZXZB4hToaRdwNpriXmQF0BCNJ0B8Jg+E7dKZ4fgTbJ/iM0k7xGYmTsBuNR01OgipK3OY220MZh/MugJHwJgjpI7xQk2viQm96K636N4QMWNoOSWIDy6rnbOwRWkKM2v6baVWYz0UB7R7dx0zHMEQB1Kq/aKqq/stmLbGObbu1NFDhFqmlQ++V3Z5TxviF3D3uwL5BkF5Q3IGd5z5iwnl05eg6a1R2eJojBxaw+ZTka4ttHaCAVbUZWEaElc2+prR8b4mt/HtbvoqLYYpqCS6jKydpvysrOQVAIDDupfpLZsjCPclXa+6W1uRGU6OpOmiAIygCA2eDuIwlHbds78U0lGLgm/n9zWei3HBfTsnYdqoJj30nlYanaQD1kT1rQ15h6B4h0xKW+Vy6sHIE5UUE5gd15sgO4kgeNenVpgk3HZh1mJY8rUeOf2eb+tYxcwpzZYW70mSWtx9DWWsE5dMr7RtPWSe/+9a71n/eYb8t3626ytnDrG0ag6GNQIrc5BdpQpHtJtruJIH9THdpV9gLj6ZXVwTPccugMdJ/rVfY3q3wuGSQ2USNQdqQF5YqfaqBYqfapDJSGrTh6QpPy8qqk/wA+v9Ku8MsKB4T500Eh+iiiqICiiigCDiva8qadQQQQCDoQdQR4il4r2vKk1m+TRcEZuH2Sqo1pCqnMoKKQre8ARofGkf8AhWHzM5sWpb2jkXm2301Og8qmVxmA3MfGgDLekmLti4tnMgHZsiLAjPmUZB0kDLA6TtSeB8awtvtQ+RGtuyM8TK5yqwfaKZuUaD8OmonQ4nh9m6Bnto2Vw6tAlXU6MD3g1Au+iuCe2LT2QQHLypKOXMyzPbKk7mtVKNJNGThJSbTLLAY+3fTtLLh1mJAI17iCARvSsTaLAFYzKcyztMEEHwILD5z0pHD+H2rCdnZQIszEkydBJLEknQb1JBFQ6vRautld9jvne+F2jIm0GQJZjmjWNPOnLPDgrK73LjspJUu+xIIPKgVToT0qdXJpWM7RRRQBTekOCwxtticRh1uNbQkEJmeBsoI1iem3U15Twu4hW7dui09oKwyGCGdzFtQP5WIOYbBa9tYiDMRrPd4zVXd4BhnDApIdSG1JJDLlJz+0JHcd9d6icG6pnVgzxhFqSu/QjeiNvB9iLmDtpbDAFwpzOGE8rsSWMGYn4jer+q3hHBbGFDCwhXOQWJZmJiY1YnQSdPE1Y1SutmE67n23X15PPfWf95hvy3frbrNYfatL6z/vMN+W79bdZnD7VRmTbG4q8wlUVjcVeYSgC3sVPtVX2Kn2jSGTMOuZgv8Amp/tWgql4UsvPdP7VdVSFI7RRRTJCiiigCvxXteVImlYs83lTc1k+TVcCppLrIK7SCJ7vEUTXGcDcgfGmIhNhLkrlcBVB5QzKDyBV9noGE/7vAUhcHd5c1zVcoLSZYa5gNNJlRP8s9andqvvDzFd7ZfeHmKKDuZDfC3TkHaaBpY5mDMvu6CP0G3xppcDeGb+Lqf5iBm7MLmOmpzAN8NKse2X3l8xUVrNskntCCe5l01nlkaa0qGpHMPYuJkLXJjRgWMERuJE5h4noepkN4bD3TDG4ZhOUtMQAHDaSZI7xFONhrZZm7TVonmSNAQNI7mIp22ttWLhxJ72FFBYkWLmsuPaJAzMBBCRrvplfTbn8KiJgL/JmuTlzE876kzBGmmhIqz7ZfeXzFHbL7y+Yp0LuZBw+Duq0m4IhMwkmWBXMdR1CsP909Ks6a7ZPeXzFKVgdQZ+FFA3Yua5XJrk0wPP/Wf95hvy3frbrM2Nq0vrO+8w35bv1t1mbG1USTbB1FXmEqhsnWrvCtSY0XNg1Ott17tfKqyy9TEu+HUfv/SlaH2s0fB0hCe8x5f81ZVGwKRbUeE+etSAapEPkVRRRTEFFFFAFVj/AG/Kmlancf7flTQrF8my4QuaQ5hgSDsw0BPVe4eFdBrtUJle4u5mIuQCHCDsmlScmQk5Tmyw/d7Y3iS09vEkQLwBjfsj7XZXFk8sEdo1t4j8B74q2miaBFciXswJumJBI7I7Tb0mO5XH/Un8IFJa1ehovtJLkTa0UMylAIWTlVY13zt4RaTUfGYkoBlXO7HKizEmJ1b8KgAkn6mAWCVjMXcjr2hzFFCN2bHI4UhmiIYEw0fHwpV03DmKuROUryMQsQSpEagwRO8N4A1VcS4viLALlbdzKQWtorK2U6HK5c5iDEyo9oba1dYLFrdtrdScriQGBVh0IYHYgyD8KSZUotK/BDa3eE5bpOpIBRhp2pcLOXT+HFuentUtUuws3SSDzHIRmBSNspAhteu1WFE0ySHhO0Ut2lwvOWIRhEKAdI6mT86k2dvmx103Y99KmiaAO0VyaKAPP/Wd95hvy3frbrM2DpWk9Z7AXMNPu3frbrNWDpVEkqydau8Mao7J1q5wxqWUi2smp2ETO6p3kfqY/oarrJq89Hrea7m90E+XL9ZNTyy7pGpArtdFditTA4KVRRQAUUUUAVWP9vypinMQ+Y5h4UmKyrZqnpAK7RFdp0JsKJoiuUAdmomNQSrkSq5lYDfK4EnToIFS6bu21cZWEj9tRtsaATpkLMhYy8oQF/DBIgqvKJmC23hU6ztJ0kkx3Sfr/WajDh1vWS5neXPlI1jw61KRAoCqAAAAANAANgBQhya8CqKKKZITRNcooA7NE1yigDz71nqDcw0j8N3626zVnavQvSzhdi/2ZvO6MofIUKxrlzZgQZ2HdWWu8Ay/d3kcfzAof6j9RTQmV1rerjDGq37JcQ8yn4iCPMVYYekyoltZaNe7Xy1rV+i9qLbMepC+Q1+tZC22nxIH9foDWp4fxBbdtU7t/iTJqYrY5vRo5roNVC8UHfTi8QB61qZFpNE1AXFg08uIFAEqimVuUrNQBSAFBDQYM6fGu9t4UUUqHZw4gdxrn2kdxoopDD7SO40faR3GiigA+0DuNH2jwoooFYfaPCu9uO6iigYdv4Udv4UUUAd7bwo7bwoooFZztfD9a72nh+tFFAyg9J/Ru9jmtGze7LIHDa+1nyR+E7ZT51UW/Vri+uOPkD/+KKKokft+rjE/+vb/ALF/apFv1e3x/wCeb/21oooAsML6HXUjNigwHfbAPmpFSU9EiN77H5CiikNslW/RoD/Ub9P2qRb4IB+NqKKYh9OGKOpqQmDA60UUAOiyKXk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https://eadn-wc02-718006.nxedge.io/cdn/wp-content/uploads/2022/07/Texto-base-3o-Ano-Vocacional-500x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3195154" cy="2767004"/>
          </a:xfrm>
          <a:prstGeom prst="rect">
            <a:avLst/>
          </a:prstGeom>
          <a:noFill/>
        </p:spPr>
      </p:pic>
      <p:pic>
        <p:nvPicPr>
          <p:cNvPr id="1038" name="Picture 14" descr="https://tse3.mm.bing.net/th?id=OIP.p0H3ErfFV40aLm1py8-1OAHaHa&amp;pid=Api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85860"/>
            <a:ext cx="3014652" cy="3014653"/>
          </a:xfrm>
          <a:prstGeom prst="rect">
            <a:avLst/>
          </a:prstGeom>
          <a:noFill/>
        </p:spPr>
      </p:pic>
      <p:pic>
        <p:nvPicPr>
          <p:cNvPr id="1040" name="Picture 16" descr="https://images.tcdn.com.br/img/img_prod/1076813/180_3o_ano_vocacional_do_brasil_2022_2023_subsidio_para_a_catequese_1219_1_c2de10783e91de63bd6e21b16029974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928934"/>
            <a:ext cx="3441854" cy="3610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8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20833" r="14899" b="4166"/>
          <a:stretch>
            <a:fillRect/>
          </a:stretch>
        </p:blipFill>
        <p:spPr>
          <a:xfrm>
            <a:off x="2143108" y="-22884"/>
            <a:ext cx="4786346" cy="68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5" cy="1872208"/>
          </a:xfrm>
        </p:spPr>
        <p:txBody>
          <a:bodyPr>
            <a:normAutofit fontScale="90000"/>
          </a:bodyPr>
          <a:lstStyle/>
          <a:p>
            <a:r>
              <a:rPr lang="pt-BR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 do Tema e do Lema</a:t>
            </a:r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2844" y="1857364"/>
            <a:ext cx="8784976" cy="46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escuta </a:t>
            </a:r>
            <a:endParaRPr lang="pt-BR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Sugestão de vários seguimentos </a:t>
            </a:r>
            <a:r>
              <a:rPr lang="pt-BR" b="1" dirty="0" smtClean="0"/>
              <a:t>eclesiais </a:t>
            </a:r>
            <a:r>
              <a:rPr lang="pt-BR" b="1" dirty="0"/>
              <a:t>que abordaram alguns anseios: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Igreja mais unida (sinodal);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Igreja mais missionária;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Igreja mais diaconal (servidora);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/>
              <a:t>Igreja mais próxima das pessoas.</a:t>
            </a:r>
          </a:p>
          <a:p>
            <a:pPr marL="0" indent="0" algn="just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1026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785926"/>
            <a:ext cx="8568952" cy="46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/>
              <a:t>Neste sentido depois de muita reflexão ficou claro que o Ano Vocacional deve:</a:t>
            </a:r>
          </a:p>
          <a:p>
            <a:pPr marL="0" indent="0" algn="just">
              <a:buNone/>
            </a:pPr>
            <a:r>
              <a:rPr lang="pt-BR" dirty="0"/>
              <a:t>1. Tratar de vocação no seu </a:t>
            </a:r>
            <a:r>
              <a:rPr lang="pt-BR" b="1" dirty="0">
                <a:solidFill>
                  <a:srgbClr val="FF0000"/>
                </a:solidFill>
              </a:rPr>
              <a:t>sentido mais </a:t>
            </a:r>
            <a:r>
              <a:rPr lang="pt-BR" b="1" dirty="0" err="1" smtClean="0">
                <a:solidFill>
                  <a:srgbClr val="FF0000"/>
                </a:solidFill>
              </a:rPr>
              <a:t>pro-fundo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/>
              <a:t>e mais </a:t>
            </a:r>
            <a:r>
              <a:rPr lang="pt-BR" b="1" dirty="0">
                <a:solidFill>
                  <a:srgbClr val="FF0000"/>
                </a:solidFill>
              </a:rPr>
              <a:t>amplo</a:t>
            </a:r>
            <a:r>
              <a:rPr lang="pt-BR" dirty="0"/>
              <a:t> (abrangente), pessoal e comunitário.</a:t>
            </a:r>
          </a:p>
          <a:p>
            <a:pPr marL="0" indent="0" algn="just">
              <a:buNone/>
            </a:pPr>
            <a:r>
              <a:rPr lang="pt-BR" dirty="0"/>
              <a:t>2. Promover com muita clareza a </a:t>
            </a:r>
            <a:r>
              <a:rPr lang="pt-BR" b="1" dirty="0">
                <a:solidFill>
                  <a:srgbClr val="FF0000"/>
                </a:solidFill>
              </a:rPr>
              <a:t>identidade</a:t>
            </a:r>
            <a:r>
              <a:rPr lang="pt-BR" dirty="0"/>
              <a:t> das mais diversas vocações específicas na Igreja.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539552" y="476672"/>
            <a:ext cx="8136905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Escolha do Tema e do Lema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72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967180"/>
            <a:ext cx="7992888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3. Superar uma visão </a:t>
            </a:r>
            <a:r>
              <a:rPr lang="pt-BR" b="1" dirty="0">
                <a:solidFill>
                  <a:srgbClr val="FF0000"/>
                </a:solidFill>
              </a:rPr>
              <a:t>reducionista</a:t>
            </a:r>
            <a:r>
              <a:rPr lang="pt-BR" dirty="0"/>
              <a:t> de vocação (excludente, de privilégio e clericalista), como uma </a:t>
            </a:r>
            <a:r>
              <a:rPr lang="pt-BR" b="1" dirty="0">
                <a:solidFill>
                  <a:srgbClr val="FF0000"/>
                </a:solidFill>
              </a:rPr>
              <a:t>generalização</a:t>
            </a:r>
            <a:r>
              <a:rPr lang="pt-BR" b="1" dirty="0"/>
              <a:t> </a:t>
            </a:r>
            <a:r>
              <a:rPr lang="pt-BR" dirty="0"/>
              <a:t>que não impacta o indivíduo.</a:t>
            </a:r>
          </a:p>
          <a:p>
            <a:pPr marL="0" indent="0" algn="just">
              <a:buNone/>
            </a:pPr>
            <a:r>
              <a:rPr lang="pt-BR" dirty="0"/>
              <a:t>4.  “Deus chama pelo nome”. </a:t>
            </a:r>
            <a:r>
              <a:rPr lang="pt-BR" dirty="0" smtClean="0"/>
              <a:t>Vocação pessoal </a:t>
            </a:r>
            <a:r>
              <a:rPr lang="pt-BR" dirty="0"/>
              <a:t>e </a:t>
            </a:r>
            <a:r>
              <a:rPr lang="pt-BR" dirty="0" smtClean="0"/>
              <a:t>Igreja (como </a:t>
            </a:r>
            <a:r>
              <a:rPr lang="pt-BR" dirty="0"/>
              <a:t>comunidade de vocacionados) são inseparáveis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539552" y="476672"/>
            <a:ext cx="8136905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Escolha do Tema e do Lema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71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35" y="1600200"/>
            <a:ext cx="3656129" cy="4525963"/>
          </a:xfr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539552" y="476672"/>
            <a:ext cx="8136905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Escolha do Tema e do Lema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3610" y="2008032"/>
            <a:ext cx="8193232" cy="392129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“O 3º Ano Vocacional convida-nos a refletir e a aprofundar o tema </a:t>
            </a:r>
            <a:r>
              <a:rPr lang="pt-BR" b="1" dirty="0">
                <a:solidFill>
                  <a:srgbClr val="FF0000"/>
                </a:solidFill>
              </a:rPr>
              <a:t>“Vocação: Graça e Missão”</a:t>
            </a:r>
            <a:r>
              <a:rPr lang="pt-BR" b="1" dirty="0"/>
              <a:t>. O lema </a:t>
            </a:r>
            <a:r>
              <a:rPr lang="pt-BR" b="1" dirty="0">
                <a:solidFill>
                  <a:srgbClr val="FF0000"/>
                </a:solidFill>
              </a:rPr>
              <a:t>“Corações ardentes, pés a caminho”</a:t>
            </a:r>
            <a:r>
              <a:rPr lang="pt-BR" b="1" dirty="0"/>
              <a:t> faz recordar os discípulos de </a:t>
            </a:r>
            <a:r>
              <a:rPr lang="pt-BR" b="1" dirty="0" err="1"/>
              <a:t>Emaús</a:t>
            </a:r>
            <a:r>
              <a:rPr lang="pt-BR" b="1" dirty="0"/>
              <a:t>. Enquanto a </a:t>
            </a:r>
            <a:r>
              <a:rPr lang="pt-BR" b="1" dirty="0">
                <a:solidFill>
                  <a:srgbClr val="FF0000"/>
                </a:solidFill>
              </a:rPr>
              <a:t>Graça</a:t>
            </a:r>
            <a:r>
              <a:rPr lang="pt-BR" b="1" dirty="0"/>
              <a:t> faz o coração arder, a </a:t>
            </a:r>
            <a:r>
              <a:rPr lang="pt-BR" b="1" dirty="0">
                <a:solidFill>
                  <a:srgbClr val="FF0000"/>
                </a:solidFill>
              </a:rPr>
              <a:t>Missão</a:t>
            </a:r>
            <a:r>
              <a:rPr lang="pt-BR" b="1" dirty="0"/>
              <a:t> faz os pés estarem a caminho, em </a:t>
            </a:r>
            <a:r>
              <a:rPr lang="pt-BR" b="1" dirty="0" smtClean="0"/>
              <a:t>movimento”   </a:t>
            </a:r>
          </a:p>
          <a:p>
            <a:pPr marL="0" indent="0" algn="ctr">
              <a:buNone/>
            </a:pPr>
            <a:r>
              <a:rPr lang="pt-BR" sz="3000" dirty="0" smtClean="0"/>
              <a:t>(</a:t>
            </a:r>
            <a:r>
              <a:rPr lang="pt-BR" dirty="0" smtClean="0"/>
              <a:t>n</a:t>
            </a:r>
            <a:r>
              <a:rPr lang="pt-BR" dirty="0"/>
              <a:t>. </a:t>
            </a:r>
            <a:r>
              <a:rPr lang="pt-BR" dirty="0" smtClean="0"/>
              <a:t>1)</a:t>
            </a:r>
            <a:endParaRPr lang="pt-BR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539552" y="476672"/>
            <a:ext cx="8136905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Escolha do Tema e do Lema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90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679586"/>
            <a:ext cx="8784976" cy="43924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17600" b="1" dirty="0">
                <a:solidFill>
                  <a:srgbClr val="C00000"/>
                </a:solidFill>
              </a:rPr>
              <a:t>“Jesus chamou </a:t>
            </a:r>
            <a:r>
              <a:rPr lang="pt-BR" sz="17600" b="1" dirty="0" smtClean="0">
                <a:solidFill>
                  <a:srgbClr val="C00000"/>
                </a:solidFill>
              </a:rPr>
              <a:t>e </a:t>
            </a:r>
            <a:r>
              <a:rPr lang="pt-BR" sz="17600" b="1" dirty="0">
                <a:solidFill>
                  <a:srgbClr val="C00000"/>
                </a:solidFill>
              </a:rPr>
              <a:t>enviou </a:t>
            </a:r>
            <a:endParaRPr lang="pt-BR" sz="17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t-BR" sz="17600" b="1" dirty="0" smtClean="0">
                <a:solidFill>
                  <a:srgbClr val="C00000"/>
                </a:solidFill>
              </a:rPr>
              <a:t>os </a:t>
            </a:r>
            <a:r>
              <a:rPr lang="pt-BR" sz="17600" b="1" dirty="0">
                <a:solidFill>
                  <a:srgbClr val="C00000"/>
                </a:solidFill>
              </a:rPr>
              <a:t>que Ele mesmo quis” </a:t>
            </a:r>
          </a:p>
          <a:p>
            <a:pPr marL="0" indent="0" algn="r">
              <a:buNone/>
            </a:pPr>
            <a:r>
              <a:rPr lang="pt-BR" sz="8000" dirty="0"/>
              <a:t>(Mc 3,13-19)</a:t>
            </a:r>
            <a:endParaRPr lang="pt-BR" sz="12800" dirty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12800" dirty="0"/>
              <a:t>“Recorda que a origem, o centro e a meta de toda vocação e missão é a pessoa de Jesus Cristo. Aquele que chama, também envia. </a:t>
            </a:r>
            <a:r>
              <a:rPr lang="pt-BR" sz="12800" b="1" dirty="0"/>
              <a:t>A iniciativa é do próprio Deus</a:t>
            </a:r>
            <a:r>
              <a:rPr lang="pt-BR" sz="12800" dirty="0"/>
              <a:t>... À luz do Mistério de Cristo, cada pessoa compreende sua identidade e missão. É também à luz de Cristo que a Igreja encontra sua vocação e </a:t>
            </a:r>
            <a:r>
              <a:rPr lang="pt-BR" sz="12800" dirty="0" smtClean="0"/>
              <a:t>missão” </a:t>
            </a:r>
            <a:r>
              <a:rPr lang="pt-BR" sz="8000" dirty="0" smtClean="0"/>
              <a:t>n</a:t>
            </a:r>
            <a:r>
              <a:rPr lang="pt-BR" sz="8000" dirty="0"/>
              <a:t>. 2</a:t>
            </a:r>
          </a:p>
          <a:p>
            <a:pPr marL="0" indent="0">
              <a:buNone/>
            </a:pPr>
            <a:endParaRPr lang="pt-BR" sz="6500" dirty="0"/>
          </a:p>
        </p:txBody>
      </p:sp>
    </p:spTree>
    <p:extLst>
      <p:ext uri="{BB962C8B-B14F-4D97-AF65-F5344CB8AC3E}">
        <p14:creationId xmlns:p14="http://schemas.microsoft.com/office/powerpoint/2010/main" val="24838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6180" y="714356"/>
            <a:ext cx="8784976" cy="581155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pt-BR" sz="12800" b="1" dirty="0" smtClean="0">
                <a:solidFill>
                  <a:srgbClr val="C00000"/>
                </a:solidFill>
              </a:rPr>
              <a:t>“Jesus chamou e enviou </a:t>
            </a:r>
          </a:p>
          <a:p>
            <a:pPr marL="0" indent="0" algn="ctr">
              <a:buNone/>
            </a:pPr>
            <a:r>
              <a:rPr lang="pt-BR" sz="12800" b="1" dirty="0" smtClean="0">
                <a:solidFill>
                  <a:srgbClr val="C00000"/>
                </a:solidFill>
              </a:rPr>
              <a:t>os que Ele mesmo quis” </a:t>
            </a:r>
          </a:p>
          <a:p>
            <a:pPr marL="0" indent="0" algn="r">
              <a:buNone/>
            </a:pPr>
            <a:r>
              <a:rPr lang="pt-BR" sz="7200" dirty="0" smtClean="0"/>
              <a:t>(Mc 3,13-19)</a:t>
            </a:r>
            <a:endParaRPr lang="pt-BR" sz="9600" dirty="0" smtClean="0"/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10800" b="1" dirty="0" smtClean="0"/>
              <a:t>“</a:t>
            </a:r>
            <a:r>
              <a:rPr lang="pt-BR" sz="10800" b="1" dirty="0"/>
              <a:t>Na origem de toda genuína vocação, está um encontro decisivo com o Senhor, pois não basta ser informado do que os outros dizem</a:t>
            </a:r>
            <a:r>
              <a:rPr lang="pt-BR" sz="10800" b="1" dirty="0" smtClean="0"/>
              <a:t>”.          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6200" b="1" dirty="0" smtClean="0"/>
              <a:t>n</a:t>
            </a:r>
            <a:r>
              <a:rPr lang="pt-BR" sz="6200" b="1" dirty="0"/>
              <a:t>. 22</a:t>
            </a:r>
            <a:endParaRPr lang="pt-BR" sz="6500" b="1" dirty="0"/>
          </a:p>
        </p:txBody>
      </p:sp>
    </p:spTree>
    <p:extLst>
      <p:ext uri="{BB962C8B-B14F-4D97-AF65-F5344CB8AC3E}">
        <p14:creationId xmlns:p14="http://schemas.microsoft.com/office/powerpoint/2010/main" val="1817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VOCACIONAL NO BRASIL</a:t>
            </a:r>
            <a:endParaRPr lang="pt-B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857364"/>
            <a:ext cx="8640959" cy="392129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3200" dirty="0" smtClean="0"/>
              <a:t>Início </a:t>
            </a:r>
            <a:r>
              <a:rPr lang="pt-BR" sz="3200" dirty="0"/>
              <a:t>e conclusão na Solenidade de N. Sr. Jesus Cristo, Rei do Universo e Dia dos cristãos leigos e leigas, tem um significado: </a:t>
            </a:r>
            <a:r>
              <a:rPr lang="pt-BR" sz="3200" b="1" dirty="0"/>
              <a:t>afirmar que somos todos </a:t>
            </a:r>
            <a:r>
              <a:rPr lang="pt-BR" sz="3200" b="1" dirty="0" err="1"/>
              <a:t>vocacionados</a:t>
            </a:r>
            <a:r>
              <a:rPr lang="pt-BR" sz="3200" b="1" dirty="0" smtClean="0"/>
              <a:t>.</a:t>
            </a:r>
          </a:p>
          <a:p>
            <a:pPr algn="just">
              <a:buNone/>
            </a:pPr>
            <a:endParaRPr lang="pt-BR" sz="3200" b="1" dirty="0" smtClean="0"/>
          </a:p>
          <a:p>
            <a:pPr algn="just">
              <a:buFontTx/>
              <a:buChar char="-"/>
            </a:pPr>
            <a:r>
              <a:rPr lang="pt-BR" sz="3200" b="1" dirty="0" smtClean="0"/>
              <a:t>20 de Novembro 2022 a 26 de Novembro de 2023.</a:t>
            </a:r>
            <a:endParaRPr lang="pt-BR" sz="3200" b="1" dirty="0"/>
          </a:p>
          <a:p>
            <a:pPr marL="0" indent="0" algn="ctr">
              <a:buNone/>
            </a:pP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8345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Objetivo </a:t>
            </a:r>
            <a:r>
              <a:rPr lang="pt-BR" sz="6000" b="1" dirty="0">
                <a:solidFill>
                  <a:srgbClr val="C00000"/>
                </a:solidFill>
              </a:rPr>
              <a:t>Geral</a:t>
            </a:r>
            <a:endParaRPr lang="pt-BR" sz="6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643050"/>
            <a:ext cx="8640959" cy="392129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/>
              <a:t>“Promover a </a:t>
            </a:r>
            <a:r>
              <a:rPr lang="pt-BR" sz="4000" b="1" dirty="0">
                <a:solidFill>
                  <a:srgbClr val="FF0000"/>
                </a:solidFill>
              </a:rPr>
              <a:t>cultura vocacional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/>
              <a:t>nas comunidades eclesiais, nas famílias </a:t>
            </a:r>
            <a:endParaRPr lang="pt-BR" sz="4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 smtClean="0"/>
              <a:t>e </a:t>
            </a:r>
            <a:r>
              <a:rPr lang="pt-BR" sz="4000" b="1" dirty="0"/>
              <a:t>na sociedade, </a:t>
            </a:r>
            <a:r>
              <a:rPr lang="pt-BR" sz="4000" b="1" dirty="0" smtClean="0"/>
              <a:t>para </a:t>
            </a:r>
            <a:r>
              <a:rPr lang="pt-BR" sz="4000" b="1" dirty="0"/>
              <a:t>que sejam </a:t>
            </a:r>
            <a:r>
              <a:rPr lang="pt-BR" sz="4000" b="1" dirty="0">
                <a:solidFill>
                  <a:schemeClr val="tx1"/>
                </a:solidFill>
              </a:rPr>
              <a:t>ambientes favoráveis</a:t>
            </a:r>
            <a:r>
              <a:rPr lang="pt-BR" sz="4000" b="1" dirty="0"/>
              <a:t> ao despertar de todas as vocações, </a:t>
            </a:r>
            <a:r>
              <a:rPr lang="pt-BR" sz="4000" b="1" dirty="0" smtClean="0">
                <a:solidFill>
                  <a:srgbClr val="FF0000"/>
                </a:solidFill>
              </a:rPr>
              <a:t>como </a:t>
            </a:r>
            <a:r>
              <a:rPr lang="pt-BR" sz="4000" b="1" dirty="0">
                <a:solidFill>
                  <a:srgbClr val="FF0000"/>
                </a:solidFill>
              </a:rPr>
              <a:t>graça e missão</a:t>
            </a:r>
            <a:r>
              <a:rPr lang="pt-BR" sz="4000" b="1" dirty="0"/>
              <a:t>, </a:t>
            </a:r>
            <a:r>
              <a:rPr lang="pt-BR" sz="4000" b="1" dirty="0" smtClean="0"/>
              <a:t>a </a:t>
            </a:r>
            <a:r>
              <a:rPr lang="pt-BR" sz="4000" b="1" dirty="0"/>
              <a:t>serviço do Reino de Deus”.</a:t>
            </a:r>
          </a:p>
          <a:p>
            <a:pPr marL="0" indent="0" algn="ctr">
              <a:buNone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125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-357214"/>
            <a:ext cx="8208913" cy="201622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Objetivos </a:t>
            </a:r>
            <a:r>
              <a:rPr lang="pt-BR" sz="5400" b="1" dirty="0">
                <a:solidFill>
                  <a:srgbClr val="C00000"/>
                </a:solidFill>
              </a:rPr>
              <a:t>específicos</a:t>
            </a:r>
            <a:endParaRPr lang="pt-BR" sz="54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2844" y="1142984"/>
            <a:ext cx="8784976" cy="4653136"/>
          </a:xfrm>
        </p:spPr>
        <p:txBody>
          <a:bodyPr>
            <a:normAutofit fontScale="92500"/>
          </a:bodyPr>
          <a:lstStyle/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1. </a:t>
            </a:r>
            <a:r>
              <a:rPr lang="pt-BR" sz="2600" b="1" dirty="0" smtClean="0"/>
              <a:t>Cultivar </a:t>
            </a:r>
            <a:r>
              <a:rPr lang="pt-BR" sz="2600" b="1" dirty="0"/>
              <a:t>uma sensibilidade vocacional;</a:t>
            </a:r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2. </a:t>
            </a:r>
            <a:r>
              <a:rPr lang="pt-BR" sz="2600" b="1" dirty="0" smtClean="0"/>
              <a:t>Aprofundar </a:t>
            </a:r>
            <a:r>
              <a:rPr lang="pt-BR" sz="2600" b="1" dirty="0"/>
              <a:t>a teologia da graça e missão;</a:t>
            </a:r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3. </a:t>
            </a:r>
            <a:r>
              <a:rPr lang="pt-BR" sz="2600" b="1" dirty="0" smtClean="0"/>
              <a:t>Fortalecer </a:t>
            </a:r>
            <a:r>
              <a:rPr lang="pt-BR" sz="2600" b="1" dirty="0"/>
              <a:t>a consciência do discipulado missionário de todos os </a:t>
            </a:r>
            <a:r>
              <a:rPr lang="pt-BR" sz="2600" b="1" dirty="0" smtClean="0"/>
              <a:t>batizados;</a:t>
            </a:r>
            <a:endParaRPr lang="pt-BR" sz="2600" b="1" dirty="0"/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4. </a:t>
            </a:r>
            <a:r>
              <a:rPr lang="pt-BR" sz="2600" b="1" dirty="0" smtClean="0"/>
              <a:t>Acompanhar </a:t>
            </a:r>
            <a:r>
              <a:rPr lang="pt-BR" sz="2600" b="1" dirty="0"/>
              <a:t>cada jovem de modo personalizado, numa maior proximidade;</a:t>
            </a:r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5. </a:t>
            </a:r>
            <a:r>
              <a:rPr lang="pt-BR" sz="2600" b="1" dirty="0" smtClean="0"/>
              <a:t>Despertar </a:t>
            </a:r>
            <a:r>
              <a:rPr lang="pt-BR" sz="2600" b="1" dirty="0"/>
              <a:t>vocações à Vida Consagrada e ao Ministério Ordenado;</a:t>
            </a:r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6. </a:t>
            </a:r>
            <a:r>
              <a:rPr lang="pt-BR" sz="2600" b="1" dirty="0" smtClean="0"/>
              <a:t>Intensificar </a:t>
            </a:r>
            <a:r>
              <a:rPr lang="pt-BR" sz="2600" b="1" dirty="0"/>
              <a:t>a prática da oração pelas vocações em todos os âmbitos;</a:t>
            </a:r>
          </a:p>
          <a:p>
            <a:pPr marL="742950" indent="-742950"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7. </a:t>
            </a:r>
            <a:r>
              <a:rPr lang="pt-BR" sz="2600" b="1" dirty="0" smtClean="0"/>
              <a:t>Fomentar </a:t>
            </a:r>
            <a:r>
              <a:rPr lang="pt-BR" sz="2600" b="1" dirty="0"/>
              <a:t>nos regionais, dioceses e paróquias a consolidação das EVP e EVD;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484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2143108" y="357166"/>
            <a:ext cx="7286676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1ª Parte: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Vocação</a:t>
            </a:r>
            <a:endParaRPr kumimoji="0" lang="pt-BR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1.bp.blogspot.com/-tPX9hCO6ulU/UXbONmTJy-I/AAAAAAAAAwI/d2dkAiTf2ws/s1600/hand_ma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5324986" cy="520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0"/>
            <a:ext cx="8280921" cy="1357298"/>
          </a:xfrm>
        </p:spPr>
        <p:txBody>
          <a:bodyPr/>
          <a:lstStyle/>
          <a:p>
            <a:r>
              <a:rPr lang="pt-BR" sz="6000" b="1" dirty="0">
                <a:solidFill>
                  <a:srgbClr val="C00000"/>
                </a:solidFill>
              </a:rPr>
              <a:t>1ª Parte: Vocação</a:t>
            </a:r>
            <a:endParaRPr lang="pt-BR" sz="6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571612"/>
            <a:ext cx="8424935" cy="38884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800" b="1" dirty="0">
                <a:solidFill>
                  <a:srgbClr val="C00000"/>
                </a:solidFill>
              </a:rPr>
              <a:t>“Jesus entrou para ficar com eles” </a:t>
            </a:r>
            <a:endParaRPr lang="pt-BR" sz="3800" b="1" i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pt-BR" sz="2600" dirty="0" err="1"/>
              <a:t>Lc</a:t>
            </a:r>
            <a:r>
              <a:rPr lang="pt-BR" sz="2600" dirty="0"/>
              <a:t> 24,29b</a:t>
            </a:r>
          </a:p>
          <a:p>
            <a:pPr marL="0" indent="0" algn="just">
              <a:buNone/>
            </a:pPr>
            <a:r>
              <a:rPr lang="pt-BR" sz="3500" b="1" dirty="0"/>
              <a:t>1. Chamados a ser Povo de Deus: um olhar vocacional no Concílio Vaticano II</a:t>
            </a:r>
          </a:p>
          <a:p>
            <a:pPr marL="0" indent="0" algn="just">
              <a:buNone/>
            </a:pPr>
            <a:r>
              <a:rPr lang="pt-BR" sz="3500" b="1" dirty="0"/>
              <a:t>2. Discípulos Missionários: a vocação em Aparecida</a:t>
            </a:r>
          </a:p>
          <a:p>
            <a:pPr marL="0" indent="0" algn="just">
              <a:buNone/>
            </a:pPr>
            <a:r>
              <a:rPr lang="pt-BR" sz="3500" b="1" dirty="0"/>
              <a:t>3. Servir com alegria: a Vocação em Francisco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8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756262" cy="6287844"/>
          </a:xfrm>
        </p:spPr>
        <p:txBody>
          <a:bodyPr/>
          <a:lstStyle/>
          <a:p>
            <a:r>
              <a:rPr lang="pt-BR" sz="4800" b="1" dirty="0"/>
              <a:t>Não basta ouvir dizer dos outros: precisa encontrá-lo pessoalmente. </a:t>
            </a: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4800" dirty="0"/>
              <a:t>Vocação </a:t>
            </a:r>
            <a:r>
              <a:rPr lang="pt-BR" sz="4800" dirty="0" smtClean="0"/>
              <a:t>é </a:t>
            </a:r>
            <a:r>
              <a:rPr lang="pt-BR" sz="6600" b="1" dirty="0" err="1" smtClean="0">
                <a:solidFill>
                  <a:srgbClr val="C00000"/>
                </a:solidFill>
              </a:rPr>
              <a:t>con-vocação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0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214338"/>
            <a:ext cx="8280921" cy="191683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1. Chamados a ser Povo de Deus: 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um olhar vocacional no CVII</a:t>
            </a:r>
            <a:endParaRPr lang="pt-BR" sz="36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4291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700" b="1" dirty="0"/>
              <a:t>“A vocação no Concílio, é entendida como </a:t>
            </a:r>
            <a:r>
              <a:rPr lang="pt-BR" sz="2700" b="1" dirty="0">
                <a:solidFill>
                  <a:srgbClr val="FF0000"/>
                </a:solidFill>
              </a:rPr>
              <a:t>um chamado a todos</a:t>
            </a:r>
            <a:r>
              <a:rPr lang="pt-BR" sz="2700" b="1" dirty="0"/>
              <a:t> e está diretamente </a:t>
            </a:r>
            <a:r>
              <a:rPr lang="pt-BR" sz="2700" b="1" dirty="0">
                <a:solidFill>
                  <a:srgbClr val="FF0000"/>
                </a:solidFill>
              </a:rPr>
              <a:t>ligada à consciência missionária</a:t>
            </a:r>
            <a:r>
              <a:rPr lang="pt-BR" sz="2700" b="1" dirty="0"/>
              <a:t>, sendo ela uma </a:t>
            </a:r>
            <a:r>
              <a:rPr lang="pt-BR" sz="2700" b="1" dirty="0">
                <a:solidFill>
                  <a:srgbClr val="FF0000"/>
                </a:solidFill>
              </a:rPr>
              <a:t>resposta que conduz à santidade</a:t>
            </a:r>
            <a:r>
              <a:rPr lang="pt-BR" sz="2700" b="1" dirty="0"/>
              <a:t>. A Igreja, nesse sentido, é continuadora da missão de Cristo e chamada à saída de si para o serviço do Reino”. </a:t>
            </a:r>
            <a:r>
              <a:rPr lang="pt-BR" sz="2700" b="1" dirty="0" smtClean="0"/>
              <a:t>n.24</a:t>
            </a:r>
            <a:endParaRPr lang="pt-BR" sz="2700" b="1" dirty="0"/>
          </a:p>
          <a:p>
            <a:pPr marL="0" indent="0">
              <a:buNone/>
            </a:pPr>
            <a:r>
              <a:rPr lang="pt-BR" sz="2700" dirty="0" smtClean="0"/>
              <a:t>- </a:t>
            </a:r>
            <a:r>
              <a:rPr lang="pt-BR" sz="2700" dirty="0"/>
              <a:t>Vocação Universal à Santidade (LG)</a:t>
            </a:r>
          </a:p>
          <a:p>
            <a:pPr marL="0" indent="0">
              <a:buNone/>
            </a:pPr>
            <a:r>
              <a:rPr lang="pt-BR" sz="2700" dirty="0"/>
              <a:t>- Modelo na vivência da vocação : Jesus Cristo</a:t>
            </a:r>
          </a:p>
          <a:p>
            <a:pPr marL="0" indent="0">
              <a:buNone/>
            </a:pPr>
            <a:r>
              <a:rPr lang="pt-BR" sz="2700" dirty="0"/>
              <a:t>- Vocação entendida como um </a:t>
            </a:r>
            <a:r>
              <a:rPr lang="pt-BR" sz="2700" dirty="0">
                <a:solidFill>
                  <a:srgbClr val="FF0000"/>
                </a:solidFill>
              </a:rPr>
              <a:t>dom</a:t>
            </a:r>
            <a:r>
              <a:rPr lang="pt-BR" sz="2700" dirty="0"/>
              <a:t> (sermos santos), mas </a:t>
            </a:r>
            <a:r>
              <a:rPr lang="pt-BR" sz="2700" dirty="0" smtClean="0"/>
              <a:t>também como </a:t>
            </a:r>
            <a:r>
              <a:rPr lang="pt-BR" sz="2700" dirty="0"/>
              <a:t>um </a:t>
            </a:r>
            <a:r>
              <a:rPr lang="pt-BR" sz="2700" dirty="0">
                <a:solidFill>
                  <a:srgbClr val="FF0000"/>
                </a:solidFill>
              </a:rPr>
              <a:t>compromisso</a:t>
            </a:r>
            <a:r>
              <a:rPr lang="pt-BR" sz="2700" dirty="0"/>
              <a:t> de cooperar com a vontade divina. </a:t>
            </a:r>
          </a:p>
          <a:p>
            <a:pPr>
              <a:buFontTx/>
              <a:buChar char="-"/>
            </a:pP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15419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357298"/>
            <a:ext cx="8678198" cy="4880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/>
              <a:t>- Tarefa da Igreja é </a:t>
            </a:r>
            <a:r>
              <a:rPr lang="pt-BR" sz="2600" dirty="0">
                <a:solidFill>
                  <a:srgbClr val="FF0000"/>
                </a:solidFill>
              </a:rPr>
              <a:t>ajudar a todos a discernir </a:t>
            </a:r>
            <a:r>
              <a:rPr lang="pt-BR" sz="2600" dirty="0"/>
              <a:t>os sinais vocacionais presentes na vida. Exige que a Igreja caminhe junto com os que realizam este processo.</a:t>
            </a:r>
          </a:p>
          <a:p>
            <a:pPr marL="0" indent="0" algn="just">
              <a:buNone/>
            </a:pPr>
            <a:r>
              <a:rPr lang="pt-BR" sz="2600" dirty="0"/>
              <a:t>- </a:t>
            </a:r>
            <a:r>
              <a:rPr lang="pt-BR" sz="2600" dirty="0">
                <a:solidFill>
                  <a:srgbClr val="FF0000"/>
                </a:solidFill>
              </a:rPr>
              <a:t>Caráter comunitário da vocação</a:t>
            </a:r>
            <a:r>
              <a:rPr lang="pt-BR" sz="2600" dirty="0"/>
              <a:t>.</a:t>
            </a:r>
          </a:p>
          <a:p>
            <a:pPr marL="0" indent="0" algn="just">
              <a:buNone/>
            </a:pPr>
            <a:r>
              <a:rPr lang="pt-BR" sz="2600" dirty="0"/>
              <a:t>- Evidencia o papel dos leigos para a vida e a missão da Igreja.</a:t>
            </a:r>
          </a:p>
          <a:p>
            <a:pPr marL="0" indent="0" algn="just">
              <a:buNone/>
            </a:pPr>
            <a:r>
              <a:rPr lang="pt-BR" sz="2600" dirty="0"/>
              <a:t>- </a:t>
            </a:r>
            <a:r>
              <a:rPr lang="pt-BR" sz="2600" dirty="0" smtClean="0"/>
              <a:t>Apesar das limitações, o ser humano é chamado a viver uma vida superior. Toda vocação exige renúncia. </a:t>
            </a:r>
            <a:endParaRPr lang="pt-BR" sz="2600" dirty="0"/>
          </a:p>
          <a:p>
            <a:pPr algn="just">
              <a:buFontTx/>
              <a:buChar char="-"/>
            </a:pPr>
            <a:r>
              <a:rPr lang="pt-BR" sz="2600" dirty="0" smtClean="0">
                <a:solidFill>
                  <a:srgbClr val="FF0000"/>
                </a:solidFill>
              </a:rPr>
              <a:t>A </a:t>
            </a:r>
            <a:r>
              <a:rPr lang="pt-BR" sz="2600" dirty="0">
                <a:solidFill>
                  <a:srgbClr val="FF0000"/>
                </a:solidFill>
              </a:rPr>
              <a:t>vocação é dom, é graça</a:t>
            </a:r>
            <a:r>
              <a:rPr lang="pt-BR" sz="2600" dirty="0"/>
              <a:t>. Todos são presenteados por Deus com sua vocação. </a:t>
            </a:r>
            <a:endParaRPr lang="pt-BR" sz="2600" dirty="0" smtClean="0"/>
          </a:p>
          <a:p>
            <a:pPr algn="just">
              <a:buFontTx/>
              <a:buChar char="-"/>
            </a:pPr>
            <a:r>
              <a:rPr lang="pt-BR" sz="2600" dirty="0" smtClean="0"/>
              <a:t>Por apostolado o Concílio entende toda a atividade que ordene o mundo para Cristo.</a:t>
            </a:r>
            <a:endParaRPr lang="pt-BR" sz="2600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95536" y="-214338"/>
            <a:ext cx="8280921" cy="191683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1. Chamados a ser Povo de Deus: 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um olhar vocacional no CVII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0"/>
            <a:ext cx="8280921" cy="1916832"/>
          </a:xfrm>
        </p:spPr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2. Discípulos missionários: 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rgbClr val="C00000"/>
                </a:solidFill>
              </a:rPr>
              <a:t>A vocação em Aparecida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857364"/>
            <a:ext cx="8424937" cy="396044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pt-BR" b="1" dirty="0"/>
              <a:t>Centro: </a:t>
            </a:r>
            <a:endParaRPr lang="pt-BR" b="1" dirty="0" smtClean="0"/>
          </a:p>
          <a:p>
            <a:pPr marL="514350" indent="-51435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DEUS AMA E CHAMA A CADA UM DOS SEUS FILHOS</a:t>
            </a:r>
          </a:p>
          <a:p>
            <a:pPr marL="514350" indent="-514350" algn="ctr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pt-BR" b="1" dirty="0" smtClean="0"/>
              <a:t>O </a:t>
            </a:r>
            <a:r>
              <a:rPr lang="pt-BR" b="1" dirty="0"/>
              <a:t>amor de Deus no Princípio e no Fim de todo o </a:t>
            </a:r>
            <a:r>
              <a:rPr lang="pt-BR" b="1" dirty="0" smtClean="0"/>
              <a:t>chamado;</a:t>
            </a:r>
            <a:endParaRPr lang="pt-BR" b="1" dirty="0"/>
          </a:p>
          <a:p>
            <a:pPr algn="just">
              <a:buFontTx/>
              <a:buChar char="-"/>
            </a:pPr>
            <a:r>
              <a:rPr lang="pt-BR" b="1" dirty="0" smtClean="0"/>
              <a:t>Os que foram alcançados não conseguem mais ficar inertes;</a:t>
            </a:r>
          </a:p>
          <a:p>
            <a:pPr algn="just">
              <a:buFontTx/>
              <a:buChar char="-"/>
            </a:pPr>
            <a:r>
              <a:rPr lang="pt-BR" b="1" dirty="0" smtClean="0"/>
              <a:t>Servir na caridade. Deus não nos chama ao presunçoso fechamento e </a:t>
            </a:r>
            <a:r>
              <a:rPr lang="pt-BR" b="1" dirty="0" err="1" smtClean="0"/>
              <a:t>autocentralidade</a:t>
            </a:r>
            <a:r>
              <a:rPr lang="pt-BR" b="1" dirty="0"/>
              <a:t>;</a:t>
            </a:r>
          </a:p>
          <a:p>
            <a:pPr algn="just">
              <a:buFontTx/>
              <a:buChar char="-"/>
            </a:pPr>
            <a:r>
              <a:rPr lang="pt-BR" b="1" dirty="0"/>
              <a:t>Com Cristo, uma vida que se torna </a:t>
            </a:r>
            <a:r>
              <a:rPr lang="pt-BR" b="1" dirty="0" smtClean="0"/>
              <a:t>Eucarística;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382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A vocação em Aparecida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b="1" dirty="0" smtClean="0"/>
              <a:t>Chamados não para anunciar a </a:t>
            </a:r>
            <a:r>
              <a:rPr lang="pt-BR" b="1" dirty="0" err="1" smtClean="0"/>
              <a:t>sí</a:t>
            </a:r>
            <a:r>
              <a:rPr lang="pt-BR" b="1" dirty="0" smtClean="0"/>
              <a:t> mesmos ou o que escutam por ai. Porta voz d’Ele: profeta.</a:t>
            </a:r>
          </a:p>
          <a:p>
            <a:pPr>
              <a:buFontTx/>
              <a:buChar char="-"/>
            </a:pPr>
            <a:r>
              <a:rPr lang="pt-BR" b="1" dirty="0" smtClean="0"/>
              <a:t>Cumprir essa missão não é tarefa opcional.</a:t>
            </a:r>
          </a:p>
          <a:p>
            <a:pPr>
              <a:buFontTx/>
              <a:buChar char="-"/>
            </a:pPr>
            <a:r>
              <a:rPr lang="pt-BR" b="1" dirty="0" smtClean="0"/>
              <a:t>A nossa vocação é eclesial. Nunca deve ser trampolim para satisfazer interesses pessoais. </a:t>
            </a:r>
          </a:p>
          <a:p>
            <a:pPr>
              <a:buFontTx/>
              <a:buChar char="-"/>
            </a:pPr>
            <a:r>
              <a:rPr lang="pt-BR" b="1" dirty="0" smtClean="0"/>
              <a:t>Vocação à unidade.</a:t>
            </a:r>
          </a:p>
          <a:p>
            <a:pPr>
              <a:buFontTx/>
              <a:buChar char="-"/>
            </a:pPr>
            <a:r>
              <a:rPr lang="pt-BR" b="1" dirty="0"/>
              <a:t>Maria, Mãe e Discípula missionária, modelo dos vocacionados (livre, forte, formadora)</a:t>
            </a:r>
          </a:p>
          <a:p>
            <a:pPr>
              <a:buFontTx/>
              <a:buChar char="-"/>
            </a:pPr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500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844" y="115888"/>
            <a:ext cx="8820150" cy="649287"/>
          </a:xfrm>
        </p:spPr>
        <p:txBody>
          <a:bodyPr>
            <a:noAutofit/>
          </a:bodyPr>
          <a:lstStyle/>
          <a:p>
            <a:r>
              <a:rPr lang="pt-BR" sz="5000" b="1" dirty="0">
                <a:solidFill>
                  <a:srgbClr val="C00000"/>
                </a:solidFill>
                <a:latin typeface="+mn-lt"/>
              </a:rPr>
              <a:t>Oração do </a:t>
            </a:r>
            <a:r>
              <a:rPr lang="pt-BR" sz="5000" b="1" dirty="0" smtClean="0">
                <a:solidFill>
                  <a:srgbClr val="C00000"/>
                </a:solidFill>
                <a:latin typeface="+mn-lt"/>
              </a:rPr>
              <a:t>3º Ano </a:t>
            </a:r>
            <a:r>
              <a:rPr lang="pt-BR" sz="5000" b="1" dirty="0">
                <a:solidFill>
                  <a:srgbClr val="C00000"/>
                </a:solidFill>
                <a:latin typeface="+mn-lt"/>
              </a:rPr>
              <a:t>Vocacional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76470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 Jesus, enviado do Pai e Ungido do Espírito Santo,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fazeis os corações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arderem e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pés se colocarem a caminho,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ajudai-nos a discernir a graça do vosso chamado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urgência da missão.</a:t>
            </a:r>
          </a:p>
          <a:p>
            <a:pPr algn="ctr" fontAlgn="base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Continuai a encantar famílias,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crianças adolescentes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jovens e adultos,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sejam capazes de sonhar e se entregar,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generosidade e vigor, a serviço do Reino,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vossa Igreja e no mundo.</a:t>
            </a:r>
          </a:p>
          <a:p>
            <a:pPr algn="ctr" fontAlgn="base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Despertai as novas gerações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vocação aos Ministérios Leigos,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Matrimônio, à Vida Consagrada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aos Ministérios Ordenados.</a:t>
            </a:r>
          </a:p>
          <a:p>
            <a:pPr algn="ctr" fontAlgn="base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Maria, Mãe, Mestra e Discípula Missionária,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ensinai-nos a ouvir o Evangelho da Vocação</a:t>
            </a:r>
            <a:b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responder com alegria. Amém!</a:t>
            </a:r>
            <a:endParaRPr lang="pt-BR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0"/>
            <a:ext cx="8280921" cy="1916832"/>
          </a:xfrm>
        </p:spPr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3. Servir com alegria: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rgbClr val="C00000"/>
                </a:solidFill>
              </a:rPr>
              <a:t>A </a:t>
            </a:r>
            <a:r>
              <a:rPr lang="pt-BR" sz="4000" b="1" dirty="0" smtClean="0">
                <a:solidFill>
                  <a:srgbClr val="C00000"/>
                </a:solidFill>
              </a:rPr>
              <a:t>vocação </a:t>
            </a:r>
            <a:r>
              <a:rPr lang="pt-BR" sz="4000" b="1" dirty="0">
                <a:solidFill>
                  <a:srgbClr val="C00000"/>
                </a:solidFill>
              </a:rPr>
              <a:t>em Francisco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714488"/>
            <a:ext cx="8424937" cy="4357718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pt-BR" b="1" dirty="0" smtClean="0"/>
              <a:t>Reforça </a:t>
            </a:r>
            <a:r>
              <a:rPr lang="pt-BR" b="1" dirty="0"/>
              <a:t>e valoriza o papel da hierarquia no serviço de proximidade aos cristãos leigos.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 </a:t>
            </a:r>
            <a:r>
              <a:rPr lang="pt-BR" b="1" dirty="0"/>
              <a:t>Valorização dos ministérios leigos (catequistas, acolitato...)</a:t>
            </a:r>
          </a:p>
          <a:p>
            <a:pPr marL="0" indent="0" algn="just">
              <a:buNone/>
            </a:pPr>
            <a:r>
              <a:rPr lang="pt-BR" b="1" dirty="0"/>
              <a:t>- Conversão no caminho pastoral, que deixa individualismos e parte para a cultura do encontro.</a:t>
            </a:r>
          </a:p>
          <a:p>
            <a:pPr marL="0" indent="0" algn="just">
              <a:buNone/>
            </a:pPr>
            <a:r>
              <a:rPr lang="pt-BR" b="1" dirty="0"/>
              <a:t>- Igreja com portas abertas, em saída.</a:t>
            </a:r>
          </a:p>
          <a:p>
            <a:pPr marL="0" indent="0" algn="just">
              <a:buNone/>
            </a:pPr>
            <a:r>
              <a:rPr lang="pt-BR" b="1" dirty="0"/>
              <a:t>- Destaca a </a:t>
            </a:r>
            <a:r>
              <a:rPr lang="pt-BR" b="1" dirty="0">
                <a:solidFill>
                  <a:srgbClr val="FF0000"/>
                </a:solidFill>
              </a:rPr>
              <a:t>alegria</a:t>
            </a:r>
            <a:r>
              <a:rPr lang="pt-BR" b="1" dirty="0"/>
              <a:t> (ligada aos serviço, brota da relação de amor fraterno, da comunhão, do pão partilhado).</a:t>
            </a:r>
          </a:p>
          <a:p>
            <a:pPr algn="just">
              <a:buFontTx/>
              <a:buChar char="-"/>
            </a:pPr>
            <a:endParaRPr lang="pt-BR" b="1" dirty="0"/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82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3. Servir com alegria: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rgbClr val="C00000"/>
                </a:solidFill>
              </a:rPr>
              <a:t>A vocação em Francisco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t-BR" b="1" dirty="0"/>
              <a:t>- </a:t>
            </a:r>
            <a:r>
              <a:rPr lang="pt-BR" b="1" dirty="0" err="1" smtClean="0"/>
              <a:t>ChV</a:t>
            </a:r>
            <a:r>
              <a:rPr lang="pt-BR" b="1" dirty="0" smtClean="0"/>
              <a:t>, n.3: </a:t>
            </a:r>
            <a:r>
              <a:rPr lang="pt-BR" b="1" dirty="0"/>
              <a:t>“recorda algumas convicções da nossa fé e ao mesmo tempo nos encoraja a crescer em santidade e no compromisso com a própria </a:t>
            </a:r>
            <a:r>
              <a:rPr lang="pt-BR" b="1" dirty="0" smtClean="0"/>
              <a:t>vocação”.</a:t>
            </a:r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O </a:t>
            </a:r>
            <a:r>
              <a:rPr lang="pt-BR" b="1" dirty="0"/>
              <a:t>acompanhamento é alicerçado na atitude de escutar (novo método: o </a:t>
            </a:r>
            <a:r>
              <a:rPr lang="pt-BR" b="1" dirty="0">
                <a:solidFill>
                  <a:srgbClr val="FF0000"/>
                </a:solidFill>
              </a:rPr>
              <a:t>caminho da escuta</a:t>
            </a:r>
            <a:r>
              <a:rPr lang="pt-BR" b="1" dirty="0"/>
              <a:t>). </a:t>
            </a: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Não </a:t>
            </a:r>
            <a:r>
              <a:rPr lang="pt-BR" b="1" dirty="0"/>
              <a:t>só pelo ver a partir das nossas convicções, mas pelo escutar o que o outro tem a dizer. </a:t>
            </a:r>
            <a:r>
              <a:rPr lang="pt-BR" b="1" dirty="0" smtClean="0"/>
              <a:t>(três sensibilidades de escuta)</a:t>
            </a:r>
          </a:p>
          <a:p>
            <a:pPr lvl="0"/>
            <a:r>
              <a:rPr lang="pt-BR" b="1" dirty="0"/>
              <a:t>Um diálogo a três:  o diretor espiritual, o vocacionado e o próprio Deus. A um dado momento aquele que faz o acompanhamento da escuta deve desaparecer.</a:t>
            </a:r>
          </a:p>
          <a:p>
            <a:pPr marL="0" indent="0">
              <a:buNone/>
            </a:pPr>
            <a:endParaRPr lang="pt-BR" b="1" dirty="0" smtClean="0"/>
          </a:p>
          <a:p>
            <a:pPr>
              <a:buFontTx/>
              <a:buChar char="-"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172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3. Servir com alegria: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rgbClr val="C00000"/>
                </a:solidFill>
              </a:rPr>
              <a:t>A vocação em Francisco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pt-BR" b="1" dirty="0" smtClean="0"/>
              <a:t> - Não </a:t>
            </a:r>
            <a:r>
              <a:rPr lang="pt-BR" b="1" dirty="0"/>
              <a:t>impõe</a:t>
            </a:r>
            <a:r>
              <a:rPr lang="pt-BR" b="1" dirty="0" smtClean="0"/>
              <a:t>. Coração do jovem é terra sagrada</a:t>
            </a:r>
            <a:endParaRPr lang="pt-BR" b="1" dirty="0"/>
          </a:p>
          <a:p>
            <a:pPr marL="0" lvl="0" indent="0">
              <a:buNone/>
            </a:pPr>
            <a:r>
              <a:rPr lang="pt-BR" b="1" dirty="0" smtClean="0"/>
              <a:t>- Não </a:t>
            </a:r>
            <a:r>
              <a:rPr lang="pt-BR" b="1" dirty="0"/>
              <a:t>dar respostas pré-concebidas, receitas preparadas: sempre tem a novidade.</a:t>
            </a:r>
          </a:p>
          <a:p>
            <a:pPr marL="0" lvl="0" indent="0">
              <a:buNone/>
            </a:pPr>
            <a:r>
              <a:rPr lang="pt-BR" b="1" dirty="0" smtClean="0"/>
              <a:t>- A </a:t>
            </a:r>
            <a:r>
              <a:rPr lang="pt-BR" b="1" dirty="0"/>
              <a:t>empatia enriquece e permite ao jovem fazer perguntas inéditas.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705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85918" y="357166"/>
            <a:ext cx="52641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C00000"/>
                </a:solidFill>
              </a:rPr>
              <a:t>2ª Parte: </a:t>
            </a:r>
          </a:p>
          <a:p>
            <a:pPr algn="ctr"/>
            <a:r>
              <a:rPr lang="pt-BR" sz="6000" b="1" dirty="0" smtClean="0">
                <a:solidFill>
                  <a:srgbClr val="C00000"/>
                </a:solidFill>
              </a:rPr>
              <a:t>Vocação é graça</a:t>
            </a:r>
            <a:endParaRPr lang="pt-BR" sz="6000" dirty="0"/>
          </a:p>
        </p:txBody>
      </p:sp>
      <p:pic>
        <p:nvPicPr>
          <p:cNvPr id="96258" name="Picture 2" descr="http://mgniusa.org/_Media/jesus-hands-02_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26056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214338"/>
            <a:ext cx="8280921" cy="18002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2ª Parte: Vocação é graça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8188" y="1214422"/>
            <a:ext cx="8712968" cy="43924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000" b="1" dirty="0">
                <a:solidFill>
                  <a:srgbClr val="C00000"/>
                </a:solidFill>
              </a:rPr>
              <a:t>“Jesus chamou e enviou os que Ele mesmo quis” </a:t>
            </a:r>
            <a:r>
              <a:rPr lang="pt-BR" sz="2000" b="1" dirty="0">
                <a:solidFill>
                  <a:srgbClr val="FF0000"/>
                </a:solidFill>
              </a:rPr>
              <a:t/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600" b="1" dirty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r>
              <a:rPr lang="pt-BR" sz="2600" dirty="0"/>
              <a:t>Mc 3,13-19</a:t>
            </a:r>
          </a:p>
          <a:p>
            <a:pPr marL="0" indent="0">
              <a:buNone/>
            </a:pPr>
            <a:r>
              <a:rPr lang="pt-BR" sz="3100" dirty="0"/>
              <a:t>1. O Discipulado Missionário em Mc 3, 13-19</a:t>
            </a:r>
          </a:p>
          <a:p>
            <a:pPr marL="0" indent="0">
              <a:buNone/>
            </a:pPr>
            <a:r>
              <a:rPr lang="pt-BR" sz="3100" dirty="0"/>
              <a:t>2. Jesus chama</a:t>
            </a:r>
          </a:p>
          <a:p>
            <a:pPr marL="0" indent="0">
              <a:buNone/>
            </a:pPr>
            <a:r>
              <a:rPr lang="pt-BR" sz="3100" dirty="0"/>
              <a:t>3. Jesus chama para permanecer com Ele</a:t>
            </a:r>
          </a:p>
          <a:p>
            <a:pPr marL="0" indent="0">
              <a:buNone/>
            </a:pPr>
            <a:r>
              <a:rPr lang="pt-BR" sz="3100" dirty="0"/>
              <a:t>4. Jesus chamou os que Ele mesmo quis... para enviá-los</a:t>
            </a:r>
          </a:p>
          <a:p>
            <a:pPr marL="0" indent="0" algn="ctr">
              <a:buNone/>
            </a:pPr>
            <a:endParaRPr lang="pt-BR" sz="3500" b="1" dirty="0" smtClean="0"/>
          </a:p>
          <a:p>
            <a:pPr marL="0" indent="0" algn="ctr">
              <a:buNone/>
            </a:pPr>
            <a:r>
              <a:rPr lang="pt-BR" sz="3500" b="1" dirty="0" smtClean="0"/>
              <a:t>3 </a:t>
            </a:r>
            <a:r>
              <a:rPr lang="pt-BR" sz="3500" b="1" dirty="0"/>
              <a:t>aspectos da dinâmica </a:t>
            </a:r>
            <a:r>
              <a:rPr lang="pt-BR" sz="3500" b="1" dirty="0" smtClean="0"/>
              <a:t>vocacional:</a:t>
            </a:r>
            <a:endParaRPr lang="pt-BR" sz="3500" b="1" dirty="0"/>
          </a:p>
          <a:p>
            <a:pPr marL="0" indent="0" algn="ctr">
              <a:buNone/>
            </a:pPr>
            <a:r>
              <a:rPr lang="pt-BR" sz="3000" b="1" dirty="0">
                <a:solidFill>
                  <a:srgbClr val="C00000"/>
                </a:solidFill>
              </a:rPr>
              <a:t>chamado </a:t>
            </a:r>
            <a:r>
              <a:rPr lang="pt-BR" sz="3000" b="1" dirty="0" smtClean="0">
                <a:solidFill>
                  <a:srgbClr val="C00000"/>
                </a:solidFill>
              </a:rPr>
              <a:t>- permanecer </a:t>
            </a:r>
            <a:r>
              <a:rPr lang="pt-BR" sz="3000" b="1" dirty="0">
                <a:solidFill>
                  <a:srgbClr val="C00000"/>
                </a:solidFill>
              </a:rPr>
              <a:t>com Jesus e os </a:t>
            </a:r>
            <a:r>
              <a:rPr lang="pt-BR" sz="3000" b="1" dirty="0" smtClean="0">
                <a:solidFill>
                  <a:srgbClr val="C00000"/>
                </a:solidFill>
              </a:rPr>
              <a:t>demais - envio</a:t>
            </a:r>
            <a:endParaRPr lang="pt-BR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9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1" cy="18002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2ª Parte: Vocação é graça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714488"/>
            <a:ext cx="8712968" cy="43924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3600" b="1" dirty="0" smtClean="0"/>
              <a:t>- Quem </a:t>
            </a:r>
            <a:r>
              <a:rPr lang="pt-BR" sz="3600" b="1" dirty="0"/>
              <a:t>é Jesus? Qual é a sua missão? Como ser seu seguidor?</a:t>
            </a:r>
          </a:p>
          <a:p>
            <a:pPr marL="0" lvl="0" indent="0">
              <a:buNone/>
            </a:pPr>
            <a:r>
              <a:rPr lang="pt-BR" sz="3600" b="1" dirty="0" smtClean="0"/>
              <a:t>- Saber </a:t>
            </a:r>
            <a:r>
              <a:rPr lang="pt-BR" sz="3600" b="1" dirty="0"/>
              <a:t>disso envolve nossas escolhas pessoais.</a:t>
            </a:r>
          </a:p>
          <a:p>
            <a:pPr marL="0" lvl="0" indent="0">
              <a:buNone/>
            </a:pPr>
            <a:r>
              <a:rPr lang="pt-BR" sz="3600" b="1" dirty="0" smtClean="0"/>
              <a:t>- Todos </a:t>
            </a:r>
            <a:r>
              <a:rPr lang="pt-BR" sz="3600" b="1" dirty="0"/>
              <a:t>são surpreendidos pelo chamado. Não é seguir uma ideia, mas uma Pessoa.</a:t>
            </a:r>
          </a:p>
          <a:p>
            <a:pPr marL="0" indent="0">
              <a:buNone/>
            </a:pP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41198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1" cy="18002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2ª Parte: Vocação é graça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00174"/>
            <a:ext cx="8712968" cy="502517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3000" b="1" dirty="0" smtClean="0"/>
              <a:t>- Olha </a:t>
            </a:r>
            <a:r>
              <a:rPr lang="pt-BR" sz="3000" b="1" dirty="0"/>
              <a:t>o grupo escolhido por Ele.</a:t>
            </a:r>
          </a:p>
          <a:p>
            <a:pPr marL="0" lvl="0" indent="0" algn="just">
              <a:buNone/>
            </a:pPr>
            <a:r>
              <a:rPr lang="pt-BR" sz="3000" b="1" dirty="0" smtClean="0"/>
              <a:t>- Não </a:t>
            </a:r>
            <a:r>
              <a:rPr lang="pt-BR" sz="3000" b="1" dirty="0"/>
              <a:t>nascemos cristãos, nos tornamos cristãos.</a:t>
            </a:r>
          </a:p>
          <a:p>
            <a:pPr marL="0" lvl="0" indent="0" algn="just">
              <a:buNone/>
            </a:pPr>
            <a:r>
              <a:rPr lang="pt-BR" sz="3000" b="1" dirty="0" smtClean="0"/>
              <a:t>- Optou </a:t>
            </a:r>
            <a:r>
              <a:rPr lang="pt-BR" sz="3000" b="1" dirty="0"/>
              <a:t>por formar um grupo de colaboradores. A função em um primeiro momento é formar comunidade.</a:t>
            </a:r>
          </a:p>
          <a:p>
            <a:pPr marL="0" lvl="0" indent="0" algn="just">
              <a:buNone/>
            </a:pPr>
            <a:r>
              <a:rPr lang="pt-BR" sz="3000" b="1" dirty="0" smtClean="0"/>
              <a:t>- Não </a:t>
            </a:r>
            <a:r>
              <a:rPr lang="pt-BR" sz="3000" b="1" dirty="0"/>
              <a:t>nasce de suas capacidades e estratégias, nem do voluntarismo e esforço em praticar virtudes, nem do currículo, mas de uma experiência profunda com Jesus.</a:t>
            </a:r>
          </a:p>
          <a:p>
            <a:pPr marL="0" indent="0" algn="just">
              <a:buNone/>
            </a:pP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7762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t-BR" b="1" dirty="0" smtClean="0"/>
              <a:t>- SER </a:t>
            </a:r>
            <a:r>
              <a:rPr lang="pt-BR" b="1" dirty="0"/>
              <a:t>APÓSTOLO</a:t>
            </a:r>
          </a:p>
          <a:p>
            <a:pPr marL="0" lvl="0" indent="0">
              <a:buNone/>
            </a:pPr>
            <a:r>
              <a:rPr lang="pt-BR" b="1" dirty="0" smtClean="0"/>
              <a:t>- O </a:t>
            </a:r>
            <a:r>
              <a:rPr lang="pt-BR" b="1" dirty="0"/>
              <a:t>Termo é raramente citado na Bíblia grega, e quando usado é enviado com todos os poderes de quem o envia</a:t>
            </a:r>
          </a:p>
          <a:p>
            <a:pPr lvl="0">
              <a:buFontTx/>
              <a:buChar char="-"/>
            </a:pPr>
            <a:r>
              <a:rPr lang="pt-BR" b="1" dirty="0" smtClean="0"/>
              <a:t>Ser </a:t>
            </a:r>
            <a:r>
              <a:rPr lang="pt-BR" b="1" dirty="0"/>
              <a:t>apóstolo é ser profeta, anunciar o </a:t>
            </a:r>
            <a:r>
              <a:rPr lang="pt-BR" b="1" dirty="0" err="1"/>
              <a:t>querigma</a:t>
            </a:r>
            <a:r>
              <a:rPr lang="pt-BR" b="1" dirty="0"/>
              <a:t> e expulsar demônios com a </a:t>
            </a:r>
            <a:r>
              <a:rPr lang="pt-BR" b="1" i="1" dirty="0" err="1"/>
              <a:t>exousia</a:t>
            </a:r>
            <a:r>
              <a:rPr lang="pt-BR" b="1" dirty="0"/>
              <a:t> de </a:t>
            </a:r>
            <a:r>
              <a:rPr lang="pt-BR" b="1" dirty="0" smtClean="0"/>
              <a:t>Cristo.</a:t>
            </a:r>
          </a:p>
          <a:p>
            <a:pPr lvl="0">
              <a:buFontTx/>
              <a:buChar char="-"/>
            </a:pPr>
            <a:r>
              <a:rPr lang="pt-BR" b="1" dirty="0" smtClean="0"/>
              <a:t>Autoridade</a:t>
            </a:r>
            <a:r>
              <a:rPr lang="pt-BR" b="1" dirty="0"/>
              <a:t>: nasce da coerência entre o ser e o fazer, sem </a:t>
            </a:r>
            <a:r>
              <a:rPr lang="pt-BR" b="1" dirty="0" smtClean="0"/>
              <a:t>dicotomia.</a:t>
            </a:r>
          </a:p>
          <a:p>
            <a:pPr lvl="0">
              <a:buFontTx/>
              <a:buChar char="-"/>
            </a:pPr>
            <a:r>
              <a:rPr lang="pt-BR" b="1" dirty="0" smtClean="0"/>
              <a:t>Seguir </a:t>
            </a:r>
            <a:r>
              <a:rPr lang="pt-BR" b="1" dirty="0"/>
              <a:t>não é algo herdado por  </a:t>
            </a:r>
            <a:r>
              <a:rPr lang="pt-BR" b="1" dirty="0" smtClean="0"/>
              <a:t>descendência.</a:t>
            </a:r>
          </a:p>
          <a:p>
            <a:pPr lvl="0">
              <a:buFontTx/>
              <a:buChar char="-"/>
            </a:pPr>
            <a:r>
              <a:rPr lang="pt-BR" b="1" dirty="0" smtClean="0"/>
              <a:t>Ser </a:t>
            </a:r>
            <a:r>
              <a:rPr lang="pt-BR" b="1" dirty="0"/>
              <a:t>chamado não é um ato mágico que nos transforma em santos. </a:t>
            </a:r>
            <a:r>
              <a:rPr lang="pt-BR" b="1" dirty="0" err="1"/>
              <a:t>Ex</a:t>
            </a:r>
            <a:r>
              <a:rPr lang="pt-BR" b="1" dirty="0"/>
              <a:t>: Judas.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45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800" b="1" dirty="0" smtClean="0"/>
              <a:t>Ministério </a:t>
            </a:r>
            <a:r>
              <a:rPr lang="pt-BR" sz="2800" b="1" dirty="0"/>
              <a:t>do chamado unido ao ministério da acolhida </a:t>
            </a:r>
            <a:r>
              <a:rPr lang="pt-BR" sz="2800" b="1" dirty="0" smtClean="0"/>
              <a:t>humana.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Chamado </a:t>
            </a:r>
            <a:r>
              <a:rPr lang="pt-BR" sz="2800" b="1" dirty="0"/>
              <a:t>e resposta, dom e tarefa formam uma unidade na ação de </a:t>
            </a:r>
            <a:r>
              <a:rPr lang="pt-BR" sz="2800" b="1" dirty="0" smtClean="0"/>
              <a:t>Deus.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Sem </a:t>
            </a:r>
            <a:r>
              <a:rPr lang="pt-BR" sz="2800" b="1" dirty="0"/>
              <a:t>resposta o milagre não </a:t>
            </a:r>
            <a:r>
              <a:rPr lang="pt-BR" sz="2800" b="1" dirty="0" smtClean="0"/>
              <a:t>acontece.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No </a:t>
            </a:r>
            <a:r>
              <a:rPr lang="pt-BR" sz="2800" b="1" dirty="0"/>
              <a:t>chamado Deus chama pelo nome. O chamado não faz perder a identidade </a:t>
            </a:r>
            <a:r>
              <a:rPr lang="pt-BR" sz="2800" b="1" dirty="0" smtClean="0"/>
              <a:t>própria.</a:t>
            </a:r>
          </a:p>
          <a:p>
            <a:pPr lvl="0">
              <a:buFontTx/>
              <a:buChar char="-"/>
            </a:pPr>
            <a:r>
              <a:rPr lang="pt-BR" sz="2800" b="1" dirty="0" smtClean="0">
                <a:solidFill>
                  <a:srgbClr val="C00000"/>
                </a:solidFill>
              </a:rPr>
              <a:t>Cada </a:t>
            </a:r>
            <a:r>
              <a:rPr lang="pt-BR" sz="2800" b="1" dirty="0">
                <a:solidFill>
                  <a:srgbClr val="C00000"/>
                </a:solidFill>
              </a:rPr>
              <a:t>santo é uma missão bem </a:t>
            </a:r>
            <a:r>
              <a:rPr lang="pt-BR" sz="2800" b="1" dirty="0" smtClean="0">
                <a:solidFill>
                  <a:srgbClr val="C00000"/>
                </a:solidFill>
              </a:rPr>
              <a:t>sucedida.</a:t>
            </a:r>
            <a:endParaRPr lang="pt-BR" sz="2800" b="1" dirty="0">
              <a:solidFill>
                <a:srgbClr val="C00000"/>
              </a:solidFill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62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3600" b="1" dirty="0"/>
              <a:t>Como ouvir a voz de Jesus se vivemos a </a:t>
            </a:r>
            <a:r>
              <a:rPr lang="pt-BR" sz="3600" b="1" dirty="0" err="1"/>
              <a:t>autoreferencialidade</a:t>
            </a:r>
            <a:r>
              <a:rPr lang="pt-BR" sz="3600" b="1" dirty="0"/>
              <a:t>?</a:t>
            </a:r>
          </a:p>
          <a:p>
            <a:pPr lvl="0">
              <a:buFontTx/>
              <a:buChar char="-"/>
            </a:pPr>
            <a:r>
              <a:rPr lang="pt-BR" sz="3600" b="1" dirty="0"/>
              <a:t>O mal de uma consciência isolada. Vida inteira fechada.</a:t>
            </a:r>
          </a:p>
          <a:p>
            <a:pPr lvl="0">
              <a:buFontTx/>
              <a:buChar char="-"/>
            </a:pPr>
            <a:r>
              <a:rPr lang="pt-BR" sz="3600" b="1" dirty="0" err="1">
                <a:solidFill>
                  <a:srgbClr val="C00000"/>
                </a:solidFill>
              </a:rPr>
              <a:t>Autoreferencialidade</a:t>
            </a:r>
            <a:r>
              <a:rPr lang="pt-BR" sz="3600" b="1" dirty="0">
                <a:solidFill>
                  <a:srgbClr val="C00000"/>
                </a:solidFill>
              </a:rPr>
              <a:t> é diferente de </a:t>
            </a:r>
            <a:r>
              <a:rPr lang="pt-BR" sz="3600" b="1" dirty="0" smtClean="0">
                <a:solidFill>
                  <a:srgbClr val="C00000"/>
                </a:solidFill>
              </a:rPr>
              <a:t>autotranscedência.</a:t>
            </a:r>
            <a:endParaRPr lang="pt-BR" sz="3600" b="1" dirty="0">
              <a:solidFill>
                <a:srgbClr val="C00000"/>
              </a:solidFill>
            </a:endParaRPr>
          </a:p>
          <a:p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277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08913" cy="1628800"/>
          </a:xfrm>
        </p:spPr>
        <p:txBody>
          <a:bodyPr/>
          <a:lstStyle/>
          <a:p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/>
              <a:t>Dom João Francisco </a:t>
            </a:r>
            <a:r>
              <a:rPr lang="pt-BR" sz="2400" i="1" dirty="0" err="1"/>
              <a:t>Salm</a:t>
            </a:r>
            <a:endParaRPr lang="pt-BR" sz="2000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714488"/>
            <a:ext cx="8784976" cy="46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“Se queres andar rápido, caminha sozinho. Se queres ir longe, caminha com os outros”</a:t>
            </a:r>
          </a:p>
          <a:p>
            <a:pPr marL="0" indent="0" algn="ctr">
              <a:buNone/>
            </a:pPr>
            <a:r>
              <a:rPr lang="pt-BR" sz="2400" i="1" dirty="0"/>
              <a:t>Papa Francisco </a:t>
            </a:r>
            <a:r>
              <a:rPr lang="pt-BR" sz="2400" i="1" dirty="0" err="1"/>
              <a:t>ChV</a:t>
            </a:r>
            <a:r>
              <a:rPr lang="pt-BR" sz="2400" i="1" dirty="0"/>
              <a:t> 167</a:t>
            </a:r>
            <a:endParaRPr lang="pt-BR" sz="4400" b="1" i="1" dirty="0"/>
          </a:p>
          <a:p>
            <a:pPr marL="0" indent="0" algn="ctr">
              <a:buNone/>
            </a:pPr>
            <a:r>
              <a:rPr lang="pt-BR" b="1" dirty="0"/>
              <a:t>“Vamos sentindo o chamado de Deus como </a:t>
            </a:r>
            <a:r>
              <a:rPr lang="pt-BR" b="1" dirty="0">
                <a:solidFill>
                  <a:srgbClr val="FF0000"/>
                </a:solidFill>
              </a:rPr>
              <a:t>graça</a:t>
            </a:r>
            <a:r>
              <a:rPr lang="pt-BR" b="1" dirty="0"/>
              <a:t> que nos impulsiona à </a:t>
            </a:r>
            <a:r>
              <a:rPr lang="pt-BR" b="1" dirty="0">
                <a:solidFill>
                  <a:srgbClr val="FF0000"/>
                </a:solidFill>
              </a:rPr>
              <a:t>missão</a:t>
            </a:r>
            <a:r>
              <a:rPr lang="pt-BR" b="1" dirty="0"/>
              <a:t>, uma presença divina ao nosso lado que faz o </a:t>
            </a:r>
            <a:r>
              <a:rPr lang="pt-BR" b="1" dirty="0">
                <a:solidFill>
                  <a:srgbClr val="FF0000"/>
                </a:solidFill>
              </a:rPr>
              <a:t>coração arder </a:t>
            </a:r>
            <a:r>
              <a:rPr lang="pt-BR" b="1" dirty="0"/>
              <a:t>e os nossos </a:t>
            </a:r>
            <a:r>
              <a:rPr lang="pt-BR" b="1" dirty="0">
                <a:solidFill>
                  <a:srgbClr val="FF0000"/>
                </a:solidFill>
              </a:rPr>
              <a:t>pés</a:t>
            </a:r>
            <a:r>
              <a:rPr lang="pt-BR" b="1" dirty="0"/>
              <a:t> se colocarem </a:t>
            </a:r>
            <a:r>
              <a:rPr lang="pt-BR" b="1" dirty="0">
                <a:solidFill>
                  <a:srgbClr val="FF0000"/>
                </a:solidFill>
              </a:rPr>
              <a:t>a caminho</a:t>
            </a:r>
            <a:r>
              <a:rPr lang="pt-BR" b="1" dirty="0"/>
              <a:t>, juntos, para ir </a:t>
            </a:r>
            <a:r>
              <a:rPr lang="pt-BR" b="1" dirty="0" smtClean="0"/>
              <a:t>longe”  </a:t>
            </a:r>
          </a:p>
          <a:p>
            <a:pPr marL="0" indent="0" algn="ctr">
              <a:buNone/>
            </a:pPr>
            <a:r>
              <a:rPr lang="pt-BR" sz="2400" i="1" dirty="0" smtClean="0"/>
              <a:t>Dom </a:t>
            </a:r>
            <a:r>
              <a:rPr lang="pt-BR" sz="2400" i="1" dirty="0" err="1"/>
              <a:t>Salm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8290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800" b="1" dirty="0" smtClean="0"/>
              <a:t>O </a:t>
            </a:r>
            <a:r>
              <a:rPr lang="pt-BR" sz="2800" b="1" dirty="0"/>
              <a:t>sentido da vida é redescoberto. </a:t>
            </a:r>
            <a:r>
              <a:rPr lang="pt-BR" sz="2800" b="1" dirty="0" err="1" smtClean="0"/>
              <a:t>Emaús</a:t>
            </a:r>
            <a:r>
              <a:rPr lang="pt-BR" sz="2800" b="1" dirty="0" smtClean="0"/>
              <a:t>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Ouvir </a:t>
            </a:r>
            <a:r>
              <a:rPr lang="pt-BR" sz="2800" b="1" dirty="0"/>
              <a:t>a juventude para que nossas instituições não </a:t>
            </a:r>
            <a:r>
              <a:rPr lang="pt-BR" sz="2800" b="1" dirty="0" smtClean="0"/>
              <a:t>envelheçam.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Todo </a:t>
            </a:r>
            <a:r>
              <a:rPr lang="pt-BR" sz="2800" b="1" dirty="0"/>
              <a:t>o criado está interligado, pois nasce </a:t>
            </a:r>
            <a:r>
              <a:rPr lang="pt-BR" sz="2800" b="1" dirty="0" smtClean="0"/>
              <a:t>d’Ele.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No </a:t>
            </a:r>
            <a:r>
              <a:rPr lang="pt-BR" sz="2800" b="1" dirty="0"/>
              <a:t>Evangelho de Marcos, a imagem de Jesus é semelhante aos rabinos judeus. 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Mas se distingue: não </a:t>
            </a:r>
            <a:r>
              <a:rPr lang="pt-BR" sz="2800" b="1" dirty="0"/>
              <a:t>tem sinagoga ou casa fixa. Itinerante. Igreja em </a:t>
            </a:r>
            <a:r>
              <a:rPr lang="pt-BR" sz="2800" b="1" dirty="0" smtClean="0"/>
              <a:t>saída.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170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Tx/>
              <a:buChar char="-"/>
            </a:pPr>
            <a:r>
              <a:rPr lang="pt-BR" b="1" dirty="0"/>
              <a:t>E Jesus escolhia os seus discípulos e não ao contrário.</a:t>
            </a:r>
          </a:p>
          <a:p>
            <a:pPr lvl="0" algn="just">
              <a:buFontTx/>
              <a:buChar char="-"/>
            </a:pPr>
            <a:r>
              <a:rPr lang="pt-BR" b="1" dirty="0"/>
              <a:t>Convite para estar com Ele para ter os mesmos sentimentos que Ele</a:t>
            </a:r>
            <a:r>
              <a:rPr lang="pt-BR" b="1" dirty="0" smtClean="0"/>
              <a:t>.</a:t>
            </a:r>
          </a:p>
          <a:p>
            <a:pPr lvl="0" algn="just">
              <a:buFontTx/>
              <a:buChar char="-"/>
            </a:pPr>
            <a:endParaRPr lang="pt-BR" b="1" dirty="0"/>
          </a:p>
          <a:p>
            <a:pPr lvl="0" algn="just">
              <a:buFontTx/>
              <a:buChar char="-"/>
            </a:pPr>
            <a:r>
              <a:rPr lang="pt-BR" b="1" dirty="0"/>
              <a:t>MUDANÇAS SIGNIFICATIVAS QUE JESUS PROVOCA</a:t>
            </a:r>
            <a:r>
              <a:rPr lang="pt-BR" b="1" dirty="0" smtClean="0"/>
              <a:t>:</a:t>
            </a:r>
          </a:p>
          <a:p>
            <a:pPr marL="0" lv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9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4000" b="1" dirty="0"/>
              <a:t>1 – Todos são irmãos e irmãs.</a:t>
            </a:r>
          </a:p>
          <a:p>
            <a:pPr marL="0" lvl="0" indent="0">
              <a:buNone/>
            </a:pPr>
            <a:r>
              <a:rPr lang="pt-BR" sz="4000" b="1" dirty="0"/>
              <a:t>2 – O poder se faz serviço.</a:t>
            </a:r>
          </a:p>
          <a:p>
            <a:pPr marL="0" lvl="0" indent="0">
              <a:buNone/>
            </a:pPr>
            <a:r>
              <a:rPr lang="pt-BR" sz="4000" b="1" dirty="0"/>
              <a:t>3 – A vivência da partilha solidária.</a:t>
            </a:r>
          </a:p>
          <a:p>
            <a:pPr marL="0" lvl="0" indent="0">
              <a:buNone/>
            </a:pPr>
            <a:r>
              <a:rPr lang="pt-BR" sz="4000" b="1" dirty="0"/>
              <a:t>4 – Amizade e não escravidão.</a:t>
            </a:r>
          </a:p>
          <a:p>
            <a:pPr marL="0" lvl="0" indent="0">
              <a:buNone/>
            </a:pPr>
            <a:r>
              <a:rPr lang="pt-BR" sz="4000" b="1" dirty="0"/>
              <a:t>5 – Igualdade entre homem e mulher.</a:t>
            </a:r>
          </a:p>
          <a:p>
            <a:pPr marL="0" lvl="0" indent="0">
              <a:buNone/>
            </a:pPr>
            <a:r>
              <a:rPr lang="pt-BR" sz="4000" b="1" dirty="0"/>
              <a:t>6 – Todos ao redor da mesma mesa.</a:t>
            </a:r>
          </a:p>
          <a:p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0260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2ª Parte: Vocação é graça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Tx/>
              <a:buChar char="-"/>
            </a:pPr>
            <a:r>
              <a:rPr lang="pt-BR" b="1" dirty="0" smtClean="0"/>
              <a:t>PERMANECER </a:t>
            </a:r>
            <a:r>
              <a:rPr lang="pt-BR" b="1" dirty="0"/>
              <a:t>COM ELE É O SEGREDO DA </a:t>
            </a:r>
            <a:r>
              <a:rPr lang="pt-BR" b="1" dirty="0" smtClean="0"/>
              <a:t>VOCAÇÃO</a:t>
            </a:r>
            <a:endParaRPr lang="pt-BR" dirty="0"/>
          </a:p>
          <a:p>
            <a:pPr lvl="0">
              <a:buFontTx/>
              <a:buChar char="-"/>
            </a:pPr>
            <a:r>
              <a:rPr lang="pt-BR" dirty="0" smtClean="0"/>
              <a:t>Permanecer </a:t>
            </a:r>
            <a:r>
              <a:rPr lang="pt-BR" dirty="0"/>
              <a:t>com Ele na montanha e na </a:t>
            </a:r>
            <a:r>
              <a:rPr lang="pt-BR" dirty="0" smtClean="0"/>
              <a:t>planície.</a:t>
            </a:r>
          </a:p>
          <a:p>
            <a:pPr lvl="0">
              <a:buFontTx/>
              <a:buChar char="-"/>
            </a:pPr>
            <a:r>
              <a:rPr lang="pt-BR" dirty="0" smtClean="0"/>
              <a:t>O </a:t>
            </a:r>
            <a:r>
              <a:rPr lang="pt-BR" dirty="0"/>
              <a:t>envio não é posterior ao chamado, mas um estado permanente. Correlacionados </a:t>
            </a:r>
            <a:r>
              <a:rPr lang="pt-BR" dirty="0" smtClean="0"/>
              <a:t>intrinsecamente.</a:t>
            </a:r>
          </a:p>
          <a:p>
            <a:pPr lvl="0">
              <a:buFontTx/>
              <a:buChar char="-"/>
            </a:pPr>
            <a:r>
              <a:rPr lang="pt-BR" dirty="0" smtClean="0"/>
              <a:t>Não </a:t>
            </a:r>
            <a:r>
              <a:rPr lang="pt-BR" dirty="0"/>
              <a:t>forma </a:t>
            </a:r>
            <a:r>
              <a:rPr lang="pt-BR" dirty="0" smtClean="0"/>
              <a:t>guetos, mas comunidade da Nova Aliança.</a:t>
            </a:r>
          </a:p>
          <a:p>
            <a:pPr lvl="0">
              <a:buFontTx/>
              <a:buChar char="-"/>
            </a:pPr>
            <a:r>
              <a:rPr lang="pt-BR" b="1" dirty="0" smtClean="0"/>
              <a:t>Dois </a:t>
            </a:r>
            <a:r>
              <a:rPr lang="pt-BR" b="1" dirty="0"/>
              <a:t>elementos que nos ajudam no comprometimento vocacional: o horizonte e as atitudes.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9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97282" name="Picture 2" descr="redescobrir-caminho-pes-caminhar – Laboratório da f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7224" y="571480"/>
            <a:ext cx="7500990" cy="500066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714876" y="1142984"/>
            <a:ext cx="35450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3ª Parte: </a:t>
            </a:r>
          </a:p>
          <a:p>
            <a:r>
              <a:rPr lang="pt-BR" sz="3600" b="1" dirty="0" smtClean="0">
                <a:solidFill>
                  <a:srgbClr val="C00000"/>
                </a:solidFill>
              </a:rPr>
              <a:t>Vocação é missão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3ª Parte: Vocação é missão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4396" y="1714488"/>
            <a:ext cx="8392446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“Naquela mesma hora, levantaram-se 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e </a:t>
            </a:r>
            <a:r>
              <a:rPr lang="pt-BR" sz="3600" b="1" dirty="0">
                <a:solidFill>
                  <a:srgbClr val="FF0000"/>
                </a:solidFill>
              </a:rPr>
              <a:t>se colocaram a </a:t>
            </a:r>
            <a:r>
              <a:rPr lang="pt-BR" sz="3600" b="1" dirty="0" smtClean="0">
                <a:solidFill>
                  <a:srgbClr val="FF0000"/>
                </a:solidFill>
              </a:rPr>
              <a:t>caminho”. </a:t>
            </a:r>
            <a:r>
              <a:rPr lang="pt-BR" sz="2800" b="1" dirty="0" err="1" smtClean="0">
                <a:solidFill>
                  <a:srgbClr val="FF0000"/>
                </a:solidFill>
              </a:rPr>
              <a:t>Lc</a:t>
            </a:r>
            <a:r>
              <a:rPr lang="pt-BR" sz="2800" b="1" dirty="0" smtClean="0">
                <a:solidFill>
                  <a:srgbClr val="FF0000"/>
                </a:solidFill>
              </a:rPr>
              <a:t> 24,33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pt-BR" sz="3600" dirty="0" smtClean="0"/>
              <a:t>Desafio </a:t>
            </a:r>
            <a:r>
              <a:rPr lang="pt-BR" sz="3600" dirty="0"/>
              <a:t>do ano vocacional: desenvolver a cultura vocacional nas comunidades eclesiais, nas famílias e na sociedade.</a:t>
            </a:r>
          </a:p>
          <a:p>
            <a:pPr marL="0" indent="0" algn="just">
              <a:buNone/>
            </a:pPr>
            <a:endParaRPr lang="pt-BR" sz="4000" dirty="0"/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612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3ª Parte: Vocação é missão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643050"/>
            <a:ext cx="8568951" cy="41044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- Objetivo geral: </a:t>
            </a:r>
            <a:r>
              <a:rPr lang="pt-BR" b="1" dirty="0">
                <a:solidFill>
                  <a:srgbClr val="FF0000"/>
                </a:solidFill>
              </a:rPr>
              <a:t>Promover cultura vocacional</a:t>
            </a:r>
          </a:p>
          <a:p>
            <a:pPr marL="0" indent="0" algn="just">
              <a:buNone/>
            </a:pPr>
            <a:r>
              <a:rPr lang="pt-BR" b="1" dirty="0"/>
              <a:t>- </a:t>
            </a:r>
            <a:r>
              <a:rPr lang="pt-BR" b="1" dirty="0">
                <a:solidFill>
                  <a:srgbClr val="FF0000"/>
                </a:solidFill>
              </a:rPr>
              <a:t>Atitudes vocacionais básicas </a:t>
            </a:r>
            <a:r>
              <a:rPr lang="pt-BR" b="1" dirty="0"/>
              <a:t>que dão vida a uma autêntica cultura vocacional: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Formação das consciências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A sensibilidade aos valores espirituais e morais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b="1" dirty="0"/>
              <a:t>A promoção e a defesa dos ideais:</a:t>
            </a:r>
          </a:p>
          <a:p>
            <a:pPr marL="0" indent="0" algn="just">
              <a:buNone/>
            </a:pPr>
            <a:r>
              <a:rPr lang="pt-BR" b="1" dirty="0"/>
              <a:t>		da fraternidade humana</a:t>
            </a:r>
          </a:p>
          <a:p>
            <a:pPr marL="0" indent="0" algn="just">
              <a:buNone/>
            </a:pPr>
            <a:r>
              <a:rPr lang="pt-BR" b="1" dirty="0"/>
              <a:t>		do caráter sagrado da vida</a:t>
            </a:r>
          </a:p>
          <a:p>
            <a:pPr marL="0" indent="0" algn="just">
              <a:buNone/>
            </a:pPr>
            <a:r>
              <a:rPr lang="pt-BR" b="1" dirty="0"/>
              <a:t>		da solidariedade social</a:t>
            </a:r>
          </a:p>
          <a:p>
            <a:pPr marL="0" indent="0" algn="just">
              <a:buNone/>
            </a:pPr>
            <a:r>
              <a:rPr lang="pt-BR" b="1" dirty="0"/>
              <a:t>		da ordem civil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01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3ª Parte: Vocação é missão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643050"/>
            <a:ext cx="8568951" cy="4286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Empenhar mente e coração no discernimento do que é bom para o ser humano.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“A </a:t>
            </a:r>
            <a:r>
              <a:rPr lang="pt-BR" b="1" dirty="0"/>
              <a:t>escuta da Revelação Divina</a:t>
            </a:r>
            <a:r>
              <a:rPr lang="pt-BR" dirty="0"/>
              <a:t>, a </a:t>
            </a:r>
            <a:r>
              <a:rPr lang="pt-BR" b="1" dirty="0"/>
              <a:t>meditação silenciosa</a:t>
            </a:r>
            <a:r>
              <a:rPr lang="pt-BR" dirty="0"/>
              <a:t>, a </a:t>
            </a:r>
            <a:r>
              <a:rPr lang="pt-BR" b="1" dirty="0"/>
              <a:t>oração de contemplação</a:t>
            </a:r>
            <a:r>
              <a:rPr lang="pt-BR" dirty="0"/>
              <a:t> e sua tradução em experiência de vida constituem o terreno no qual floresce e se desenvolve uma </a:t>
            </a: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autêntica </a:t>
            </a:r>
            <a:r>
              <a:rPr lang="pt-BR" dirty="0"/>
              <a:t>cultura vocacional”. </a:t>
            </a:r>
          </a:p>
          <a:p>
            <a:pPr marL="0" indent="0" algn="ctr">
              <a:buNone/>
            </a:pPr>
            <a:r>
              <a:rPr lang="pt-BR" sz="3000" i="1" dirty="0"/>
              <a:t>São João Paulo II (n. 152)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8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pt-BR" dirty="0" smtClean="0"/>
              <a:t>SJPII</a:t>
            </a:r>
            <a:r>
              <a:rPr lang="pt-BR" dirty="0"/>
              <a:t>: Cada um tem o seu lugar no coração de </a:t>
            </a:r>
            <a:r>
              <a:rPr lang="pt-BR" dirty="0" smtClean="0"/>
              <a:t>Deus.</a:t>
            </a:r>
          </a:p>
          <a:p>
            <a:pPr lvl="0">
              <a:buFontTx/>
              <a:buChar char="-"/>
            </a:pPr>
            <a:r>
              <a:rPr lang="pt-BR" dirty="0" smtClean="0"/>
              <a:t>Relações </a:t>
            </a:r>
            <a:r>
              <a:rPr lang="pt-BR" dirty="0"/>
              <a:t>inspiradas no serviço recíproco cria uma </a:t>
            </a:r>
            <a:r>
              <a:rPr lang="pt-BR" dirty="0" smtClean="0"/>
              <a:t>autêntica </a:t>
            </a:r>
            <a:r>
              <a:rPr lang="pt-BR" dirty="0"/>
              <a:t>cultura </a:t>
            </a:r>
            <a:r>
              <a:rPr lang="pt-BR" dirty="0" smtClean="0"/>
              <a:t>vocacional.</a:t>
            </a:r>
            <a:endParaRPr lang="pt-BR" dirty="0"/>
          </a:p>
          <a:p>
            <a:pPr lvl="0">
              <a:buFontTx/>
              <a:buChar char="-"/>
            </a:pPr>
            <a:r>
              <a:rPr lang="pt-BR" b="1" dirty="0" smtClean="0"/>
              <a:t>“O </a:t>
            </a:r>
            <a:r>
              <a:rPr lang="pt-BR" b="1" dirty="0"/>
              <a:t>caminho para a paz não implica homogeneizar a sociedade, mas permite-nos trabalhar juntos” FT </a:t>
            </a:r>
            <a:r>
              <a:rPr lang="pt-BR" b="1" dirty="0" smtClean="0"/>
              <a:t>228</a:t>
            </a:r>
            <a:endParaRPr lang="pt-BR" dirty="0"/>
          </a:p>
          <a:p>
            <a:pPr lvl="0">
              <a:buFontTx/>
              <a:buChar char="-"/>
            </a:pPr>
            <a:r>
              <a:rPr lang="pt-BR" b="1" dirty="0" smtClean="0"/>
              <a:t>O </a:t>
            </a:r>
            <a:r>
              <a:rPr lang="pt-BR" b="1" dirty="0"/>
              <a:t>segredo da fecundidade pastoral é a união com Ele.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35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pt-BR" b="1" dirty="0" smtClean="0"/>
              <a:t>Uma </a:t>
            </a:r>
            <a:r>
              <a:rPr lang="pt-BR" b="1" dirty="0"/>
              <a:t>Igreja em saída, é antes, uma Igreja que sai da comodidade dos seus templos para ir ao encontro do outro, mas é também uma Igreja capaz de abrir suas portas para acolher todos aqueles que queiram </a:t>
            </a:r>
            <a:r>
              <a:rPr lang="pt-BR" b="1" dirty="0" smtClean="0"/>
              <a:t>entrar.</a:t>
            </a:r>
          </a:p>
          <a:p>
            <a:pPr lvl="0">
              <a:buFontTx/>
              <a:buChar char="-"/>
            </a:pPr>
            <a:r>
              <a:rPr lang="pt-BR" b="1" dirty="0" err="1" smtClean="0"/>
              <a:t>Realmar</a:t>
            </a:r>
            <a:r>
              <a:rPr lang="pt-BR" b="1" dirty="0" smtClean="0"/>
              <a:t> </a:t>
            </a:r>
            <a:r>
              <a:rPr lang="pt-BR" b="1" dirty="0"/>
              <a:t>a </a:t>
            </a:r>
            <a:r>
              <a:rPr lang="pt-BR" b="1" dirty="0" smtClean="0"/>
              <a:t>economia.</a:t>
            </a:r>
          </a:p>
          <a:p>
            <a:pPr lvl="0">
              <a:buFontTx/>
              <a:buChar char="-"/>
            </a:pPr>
            <a:r>
              <a:rPr lang="pt-BR" b="1" dirty="0" smtClean="0"/>
              <a:t>Sinodal</a:t>
            </a:r>
            <a:r>
              <a:rPr lang="pt-BR" b="1" dirty="0"/>
              <a:t>: modo de agir da Igreja: o que afeta a todos deve ser tratado e aprovado por todos (</a:t>
            </a:r>
            <a:r>
              <a:rPr lang="pt-BR" b="1" dirty="0" err="1"/>
              <a:t>Congar</a:t>
            </a:r>
            <a:r>
              <a:rPr lang="pt-BR" b="1" dirty="0"/>
              <a:t>).</a:t>
            </a:r>
          </a:p>
          <a:p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511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799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876"/>
            <a:ext cx="2478117" cy="3000396"/>
          </a:xfrm>
          <a:prstGeom prst="rect">
            <a:avLst/>
          </a:prstGeom>
        </p:spPr>
      </p:pic>
      <p:pic>
        <p:nvPicPr>
          <p:cNvPr id="24" name="Picture 2" descr="C:\Users\Provincia\Documents\JAD\3Diversos\CRProducao\CMOVC\3CVB\banners\ano_voc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6"/>
          <a:stretch>
            <a:fillRect/>
          </a:stretch>
        </p:blipFill>
        <p:spPr bwMode="auto">
          <a:xfrm>
            <a:off x="3286116" y="3571876"/>
            <a:ext cx="2500330" cy="30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356674" y="404664"/>
            <a:ext cx="236745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2003</a:t>
            </a:r>
          </a:p>
          <a:p>
            <a:pPr algn="ctr"/>
            <a:endParaRPr lang="pt-BR" sz="1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/>
              <a:t>Batismo, fonte de todas as vocações</a:t>
            </a:r>
          </a:p>
          <a:p>
            <a:pPr algn="ctr"/>
            <a:endParaRPr lang="pt-BR" sz="1600" b="1" dirty="0"/>
          </a:p>
          <a:p>
            <a:pPr algn="ctr"/>
            <a:r>
              <a:rPr lang="pt-BR" sz="2000" dirty="0"/>
              <a:t>“Avancem </a:t>
            </a:r>
            <a:r>
              <a:rPr lang="pt-BR" sz="2000" dirty="0" smtClean="0"/>
              <a:t>para águas mais profundas</a:t>
            </a:r>
            <a:r>
              <a:rPr lang="pt-BR" sz="2000" dirty="0"/>
              <a:t>” </a:t>
            </a:r>
            <a:endParaRPr lang="pt-BR" sz="2000" dirty="0" smtClean="0"/>
          </a:p>
          <a:p>
            <a:pPr algn="ctr"/>
            <a:r>
              <a:rPr lang="pt-BR" sz="1200" dirty="0" smtClean="0"/>
              <a:t>(</a:t>
            </a:r>
            <a:r>
              <a:rPr lang="pt-BR" sz="1200" dirty="0" err="1"/>
              <a:t>Lc</a:t>
            </a:r>
            <a:r>
              <a:rPr lang="pt-BR" sz="1200" dirty="0"/>
              <a:t> 5,4)</a:t>
            </a:r>
            <a:endParaRPr lang="pt-BR" sz="2000" dirty="0"/>
          </a:p>
        </p:txBody>
      </p:sp>
      <p:sp>
        <p:nvSpPr>
          <p:cNvPr id="26" name="Retângulo 25"/>
          <p:cNvSpPr/>
          <p:nvPr/>
        </p:nvSpPr>
        <p:spPr>
          <a:xfrm>
            <a:off x="571472" y="404664"/>
            <a:ext cx="236745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1983</a:t>
            </a:r>
          </a:p>
          <a:p>
            <a:pPr algn="ctr"/>
            <a:endParaRPr lang="pt-BR" sz="1400" b="1" dirty="0" smtClean="0">
              <a:solidFill>
                <a:srgbClr val="002060"/>
              </a:solidFill>
            </a:endParaRPr>
          </a:p>
          <a:p>
            <a:pPr algn="ctr"/>
            <a:endParaRPr lang="pt-BR" sz="1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 smtClean="0"/>
              <a:t>Eu </a:t>
            </a:r>
            <a:r>
              <a:rPr lang="pt-BR" sz="2400" b="1" dirty="0"/>
              <a:t>conto</a:t>
            </a:r>
            <a:br>
              <a:rPr lang="pt-BR" sz="2400" b="1" dirty="0"/>
            </a:br>
            <a:r>
              <a:rPr lang="pt-BR" sz="2400" b="1" dirty="0"/>
              <a:t>com você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dirty="0"/>
              <a:t>“Vem e</a:t>
            </a:r>
          </a:p>
          <a:p>
            <a:pPr algn="ctr"/>
            <a:r>
              <a:rPr lang="pt-BR" sz="2400" dirty="0"/>
              <a:t>segue-me”</a:t>
            </a:r>
          </a:p>
          <a:p>
            <a:pPr algn="ctr"/>
            <a:r>
              <a:rPr lang="pt-BR" sz="1200" dirty="0"/>
              <a:t>(</a:t>
            </a:r>
            <a:r>
              <a:rPr lang="pt-BR" sz="1200" dirty="0" err="1"/>
              <a:t>Mt</a:t>
            </a:r>
            <a:r>
              <a:rPr lang="pt-BR" sz="1200" dirty="0"/>
              <a:t> 19,21; Mc 10,21; </a:t>
            </a:r>
            <a:r>
              <a:rPr lang="pt-BR" sz="1200" dirty="0" err="1"/>
              <a:t>Lc</a:t>
            </a:r>
            <a:r>
              <a:rPr lang="pt-BR" sz="1200" dirty="0"/>
              <a:t> 18,22)</a:t>
            </a:r>
            <a:endParaRPr lang="pt-BR" sz="1200" b="1" dirty="0"/>
          </a:p>
        </p:txBody>
      </p:sp>
      <p:sp>
        <p:nvSpPr>
          <p:cNvPr id="27" name="Retângulo 26"/>
          <p:cNvSpPr/>
          <p:nvPr/>
        </p:nvSpPr>
        <p:spPr>
          <a:xfrm>
            <a:off x="6228184" y="404664"/>
            <a:ext cx="23674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2023</a:t>
            </a:r>
          </a:p>
          <a:p>
            <a:pPr algn="ctr"/>
            <a:endParaRPr lang="pt-BR" sz="1400" b="1" dirty="0" smtClean="0">
              <a:solidFill>
                <a:srgbClr val="002060"/>
              </a:solidFill>
            </a:endParaRPr>
          </a:p>
          <a:p>
            <a:pPr algn="ctr"/>
            <a:endParaRPr lang="pt-BR" sz="1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/>
              <a:t>Vocação: Graça</a:t>
            </a:r>
            <a:br>
              <a:rPr lang="pt-BR" sz="2400" b="1" dirty="0"/>
            </a:br>
            <a:r>
              <a:rPr lang="pt-BR" sz="2400" b="1" dirty="0"/>
              <a:t>e Missão</a:t>
            </a:r>
          </a:p>
          <a:p>
            <a:pPr algn="ctr"/>
            <a:endParaRPr lang="pt-BR" sz="2400" dirty="0"/>
          </a:p>
          <a:p>
            <a:pPr algn="ctr"/>
            <a:r>
              <a:rPr lang="pt-BR" sz="2000" dirty="0"/>
              <a:t>Corações ardentes, pés a </a:t>
            </a:r>
            <a:r>
              <a:rPr lang="pt-BR" sz="2000" dirty="0" smtClean="0"/>
              <a:t>caminho.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1200" dirty="0"/>
              <a:t>(cf. </a:t>
            </a:r>
            <a:r>
              <a:rPr lang="pt-BR" sz="1200" dirty="0" err="1"/>
              <a:t>Lc</a:t>
            </a:r>
            <a:r>
              <a:rPr lang="pt-BR" sz="1200" dirty="0"/>
              <a:t> 24,32-33)</a:t>
            </a:r>
            <a:endParaRPr lang="pt-BR" sz="2000" dirty="0"/>
          </a:p>
          <a:p>
            <a:pPr algn="ctr"/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3596597"/>
            <a:ext cx="2500712" cy="27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Tx/>
              <a:buChar char="-"/>
            </a:pPr>
            <a:r>
              <a:rPr lang="pt-BR" dirty="0" smtClean="0"/>
              <a:t>Exercer </a:t>
            </a:r>
            <a:r>
              <a:rPr lang="pt-BR" dirty="0"/>
              <a:t>o seu ministério como dom aos </a:t>
            </a:r>
            <a:r>
              <a:rPr lang="pt-BR" dirty="0" smtClean="0"/>
              <a:t>demais.</a:t>
            </a:r>
            <a:endParaRPr lang="pt-BR" dirty="0"/>
          </a:p>
          <a:p>
            <a:pPr lvl="0">
              <a:buFontTx/>
              <a:buChar char="-"/>
            </a:pPr>
            <a:r>
              <a:rPr lang="pt-BR" b="1" dirty="0" smtClean="0"/>
              <a:t>Convite a avaliar </a:t>
            </a:r>
            <a:r>
              <a:rPr lang="pt-BR" b="1" dirty="0"/>
              <a:t>se o nosso estilo de </a:t>
            </a:r>
            <a:r>
              <a:rPr lang="pt-BR" b="1" dirty="0" smtClean="0"/>
              <a:t>vida e comunicação, para saber se são fraternos.</a:t>
            </a:r>
          </a:p>
          <a:p>
            <a:pPr lvl="0">
              <a:buFontTx/>
              <a:buChar char="-"/>
            </a:pPr>
            <a:r>
              <a:rPr lang="pt-BR" dirty="0" smtClean="0"/>
              <a:t>Não </a:t>
            </a:r>
            <a:r>
              <a:rPr lang="pt-BR" dirty="0"/>
              <a:t>reduzir o diálogo a </a:t>
            </a:r>
            <a:r>
              <a:rPr lang="pt-BR" dirty="0" smtClean="0"/>
              <a:t>negociações</a:t>
            </a:r>
          </a:p>
          <a:p>
            <a:pPr lvl="0">
              <a:buFontTx/>
              <a:buChar char="-"/>
            </a:pPr>
            <a:r>
              <a:rPr lang="pt-BR" dirty="0" smtClean="0"/>
              <a:t>Processo </a:t>
            </a:r>
            <a:r>
              <a:rPr lang="pt-BR" dirty="0"/>
              <a:t>de </a:t>
            </a:r>
            <a:r>
              <a:rPr lang="pt-BR" dirty="0" err="1" smtClean="0"/>
              <a:t>Kénosis</a:t>
            </a:r>
            <a:endParaRPr lang="pt-BR" dirty="0"/>
          </a:p>
          <a:p>
            <a:pPr lvl="0">
              <a:buFontTx/>
              <a:buChar char="-"/>
            </a:pPr>
            <a:r>
              <a:rPr lang="pt-BR" dirty="0" smtClean="0"/>
              <a:t>Não </a:t>
            </a:r>
            <a:r>
              <a:rPr lang="pt-BR" dirty="0"/>
              <a:t>é homogeneizar a sociedade, mas trabalhar </a:t>
            </a:r>
            <a:r>
              <a:rPr lang="pt-BR" dirty="0" smtClean="0"/>
              <a:t>juntos</a:t>
            </a:r>
          </a:p>
          <a:p>
            <a:pPr lvl="0">
              <a:buFontTx/>
              <a:buChar char="-"/>
            </a:pPr>
            <a:r>
              <a:rPr lang="pt-BR" dirty="0" smtClean="0"/>
              <a:t>Imagem </a:t>
            </a:r>
            <a:r>
              <a:rPr lang="pt-BR" dirty="0"/>
              <a:t>do poliedro.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1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t-BR" sz="2800" b="1" dirty="0" smtClean="0"/>
              <a:t>Corresponsabilidade </a:t>
            </a:r>
            <a:r>
              <a:rPr lang="pt-BR" sz="2800" b="1" dirty="0"/>
              <a:t>e atitude de </a:t>
            </a:r>
            <a:r>
              <a:rPr lang="pt-BR" sz="2800" b="1" dirty="0" smtClean="0"/>
              <a:t>pertença.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Não </a:t>
            </a:r>
            <a:r>
              <a:rPr lang="pt-BR" sz="2800" b="1" dirty="0"/>
              <a:t>fazer de conta que os problemas não </a:t>
            </a:r>
            <a:r>
              <a:rPr lang="pt-BR" sz="2800" b="1" dirty="0" smtClean="0"/>
              <a:t>existem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Missão </a:t>
            </a:r>
            <a:r>
              <a:rPr lang="pt-BR" sz="2800" b="1" dirty="0"/>
              <a:t>vincula-se à identidade da </a:t>
            </a:r>
            <a:r>
              <a:rPr lang="pt-BR" sz="2800" b="1" dirty="0" smtClean="0"/>
              <a:t>Igreja.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A </a:t>
            </a:r>
            <a:r>
              <a:rPr lang="pt-BR" sz="2800" b="1" dirty="0"/>
              <a:t>missão não é uma parte da minha vida, é para isso que estou neste mundo. EG </a:t>
            </a:r>
            <a:r>
              <a:rPr lang="pt-BR" sz="2800" b="1" dirty="0" smtClean="0"/>
              <a:t>273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E </a:t>
            </a:r>
            <a:r>
              <a:rPr lang="pt-BR" sz="2800" b="1" dirty="0"/>
              <a:t>se expressa por meio da </a:t>
            </a:r>
            <a:r>
              <a:rPr lang="pt-BR" sz="2800" b="1" dirty="0" err="1" smtClean="0"/>
              <a:t>diaconia</a:t>
            </a:r>
            <a:r>
              <a:rPr lang="pt-BR" sz="2800" b="1" dirty="0" smtClean="0"/>
              <a:t>.</a:t>
            </a:r>
          </a:p>
          <a:p>
            <a:pPr lvl="0">
              <a:buFontTx/>
              <a:buChar char="-"/>
            </a:pPr>
            <a:r>
              <a:rPr lang="pt-BR" sz="2800" b="1" dirty="0" smtClean="0"/>
              <a:t>Pilares dos At: </a:t>
            </a:r>
            <a:r>
              <a:rPr lang="pt-BR" sz="2800" b="1" dirty="0"/>
              <a:t>Ensinamento dos </a:t>
            </a:r>
            <a:r>
              <a:rPr lang="pt-BR" sz="2800" b="1" dirty="0" smtClean="0"/>
              <a:t>Apóstolos, </a:t>
            </a:r>
            <a:r>
              <a:rPr lang="pt-BR" sz="2800" b="1" dirty="0"/>
              <a:t>Fração do </a:t>
            </a:r>
            <a:r>
              <a:rPr lang="pt-BR" sz="2800" b="1" dirty="0" smtClean="0"/>
              <a:t>Pão, Oração e </a:t>
            </a:r>
            <a:r>
              <a:rPr lang="pt-BR" sz="2800" b="1" dirty="0"/>
              <a:t>Partilha.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1357299"/>
            <a:ext cx="7745505" cy="476886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pt-BR" sz="3000" b="1" dirty="0" smtClean="0"/>
              <a:t>Apesar </a:t>
            </a:r>
            <a:r>
              <a:rPr lang="pt-BR" sz="3000" b="1" dirty="0"/>
              <a:t>de papéis ministeriais diferentes temos a mesma </a:t>
            </a:r>
            <a:r>
              <a:rPr lang="pt-BR" sz="3000" b="1" dirty="0" smtClean="0"/>
              <a:t>finalidade.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A </a:t>
            </a:r>
            <a:r>
              <a:rPr lang="pt-BR" sz="3000" b="1" dirty="0"/>
              <a:t>vocação adquire a sua plenitude na </a:t>
            </a:r>
            <a:r>
              <a:rPr lang="pt-BR" sz="3000" b="1" dirty="0" smtClean="0"/>
              <a:t>comunidade.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Diante </a:t>
            </a:r>
            <a:r>
              <a:rPr lang="pt-BR" sz="3000" b="1" dirty="0"/>
              <a:t>do altar entendemos a nossa </a:t>
            </a:r>
            <a:r>
              <a:rPr lang="pt-BR" sz="3000" b="1" dirty="0" smtClean="0"/>
              <a:t>vocação.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Quem </a:t>
            </a:r>
            <a:r>
              <a:rPr lang="pt-BR" sz="3000" b="1" dirty="0"/>
              <a:t>está dentro deve permanecer e quem está fora deve ser </a:t>
            </a:r>
            <a:r>
              <a:rPr lang="pt-BR" sz="3000" b="1" dirty="0" smtClean="0"/>
              <a:t>atraído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Viu</a:t>
            </a:r>
            <a:r>
              <a:rPr lang="pt-BR" sz="3000" b="1" dirty="0"/>
              <a:t>, sentiu compaixão e cuidou dele.</a:t>
            </a:r>
          </a:p>
          <a:p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0900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214422"/>
            <a:ext cx="8143932" cy="4625988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pt-BR" sz="3000" b="1" dirty="0" smtClean="0"/>
              <a:t>A </a:t>
            </a:r>
            <a:r>
              <a:rPr lang="pt-BR" sz="3000" b="1" dirty="0"/>
              <a:t>oração pelas vocações deve gerar uma disponibilidade total e generosa a </a:t>
            </a:r>
            <a:r>
              <a:rPr lang="pt-BR" sz="3000" b="1" dirty="0" smtClean="0"/>
              <a:t>Deus.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Vivência </a:t>
            </a:r>
            <a:r>
              <a:rPr lang="pt-BR" sz="3000" b="1" dirty="0"/>
              <a:t>responsável da </a:t>
            </a:r>
            <a:r>
              <a:rPr lang="pt-BR" sz="3000" b="1" dirty="0" smtClean="0"/>
              <a:t>vocação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Independente </a:t>
            </a:r>
            <a:r>
              <a:rPr lang="pt-BR" sz="3000" b="1" dirty="0"/>
              <a:t>da vocação, dar testemunho de </a:t>
            </a:r>
            <a:r>
              <a:rPr lang="pt-BR" sz="3000" b="1" dirty="0" smtClean="0"/>
              <a:t>comunhão.</a:t>
            </a:r>
            <a:endParaRPr lang="pt-BR" sz="3000" b="1" dirty="0"/>
          </a:p>
          <a:p>
            <a:pPr lvl="0">
              <a:buFontTx/>
              <a:buChar char="-"/>
            </a:pPr>
            <a:r>
              <a:rPr lang="pt-BR" sz="3000" b="1" dirty="0" smtClean="0"/>
              <a:t>Ministros </a:t>
            </a:r>
            <a:r>
              <a:rPr lang="pt-BR" sz="3000" b="1" dirty="0"/>
              <a:t>ordenados: capacidade de dialogar com a realidade plural e valorizar os leigos. Não está acima dos </a:t>
            </a:r>
            <a:r>
              <a:rPr lang="pt-BR" sz="3000" b="1" dirty="0" smtClean="0"/>
              <a:t>fiéis.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Não </a:t>
            </a:r>
            <a:r>
              <a:rPr lang="pt-BR" sz="3000" b="1" dirty="0"/>
              <a:t>introduzir os leigos no clericalismo. Magnificat.</a:t>
            </a:r>
          </a:p>
          <a:p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9923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357298"/>
            <a:ext cx="8286808" cy="4137322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pt-BR" sz="2700" b="1" dirty="0" smtClean="0"/>
              <a:t>Vocação </a:t>
            </a:r>
            <a:r>
              <a:rPr lang="pt-BR" sz="2700" b="1" dirty="0"/>
              <a:t>não é motivo de poder, mas serviço. Não orgulho, mas </a:t>
            </a:r>
            <a:r>
              <a:rPr lang="pt-BR" sz="2700" b="1" dirty="0" smtClean="0"/>
              <a:t>humildade.</a:t>
            </a:r>
            <a:endParaRPr lang="pt-BR" sz="2700" dirty="0"/>
          </a:p>
          <a:p>
            <a:pPr lvl="0">
              <a:buFontTx/>
              <a:buChar char="-"/>
            </a:pPr>
            <a:r>
              <a:rPr lang="pt-BR" sz="2700" dirty="0" smtClean="0"/>
              <a:t>Tentações </a:t>
            </a:r>
            <a:r>
              <a:rPr lang="pt-BR" sz="2700" dirty="0"/>
              <a:t>clericais: poder, autoritarismo, privilégio, </a:t>
            </a:r>
            <a:r>
              <a:rPr lang="pt-BR" sz="2700" dirty="0" smtClean="0"/>
              <a:t>egocentrismo</a:t>
            </a:r>
          </a:p>
          <a:p>
            <a:pPr lvl="0">
              <a:buFontTx/>
              <a:buChar char="-"/>
            </a:pPr>
            <a:r>
              <a:rPr lang="pt-BR" sz="2700" dirty="0" smtClean="0"/>
              <a:t>Não </a:t>
            </a:r>
            <a:r>
              <a:rPr lang="pt-BR" sz="2700" dirty="0"/>
              <a:t>ao secularismo, narcisismo, subjetividade dos valores e os abusos na Liturgia, nem fundamentalismo, rigidez que mascara aspectos </a:t>
            </a:r>
            <a:r>
              <a:rPr lang="pt-BR" sz="2700" dirty="0" smtClean="0"/>
              <a:t>profundos.</a:t>
            </a:r>
          </a:p>
          <a:p>
            <a:pPr lvl="0">
              <a:buFontTx/>
              <a:buChar char="-"/>
            </a:pPr>
            <a:r>
              <a:rPr lang="pt-BR" sz="2700" dirty="0" smtClean="0"/>
              <a:t>Cria </a:t>
            </a:r>
            <a:r>
              <a:rPr lang="pt-BR" sz="2700" dirty="0"/>
              <a:t>obstáculo uma volta demasiada ao passado. Valorização da </a:t>
            </a:r>
            <a:r>
              <a:rPr lang="pt-BR" sz="2700" dirty="0" smtClean="0"/>
              <a:t>exterioridade.</a:t>
            </a:r>
          </a:p>
          <a:p>
            <a:pPr lvl="0">
              <a:buFontTx/>
              <a:buChar char="-"/>
            </a:pPr>
            <a:r>
              <a:rPr lang="pt-BR" sz="2700" dirty="0" smtClean="0"/>
              <a:t>Torna-se </a:t>
            </a:r>
            <a:r>
              <a:rPr lang="pt-BR" sz="2700" dirty="0"/>
              <a:t>uma vocação intimista.</a:t>
            </a:r>
          </a:p>
          <a:p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7761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C00000"/>
                </a:solidFill>
              </a:rPr>
              <a:t>3ª Parte: Vocação é missão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7" cy="4697427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pt-BR" sz="3000" b="1" dirty="0" smtClean="0"/>
              <a:t>O </a:t>
            </a:r>
            <a:r>
              <a:rPr lang="pt-BR" sz="3000" b="1" dirty="0"/>
              <a:t>surgimento de grupos ultraconservadores, nascidos desse individualismo, resulta no fechamento, ocasionando o mundanismo espiritual, que se esconde atrás de aparências de religiosidade e de um falso amor à Igreja </a:t>
            </a:r>
            <a:r>
              <a:rPr lang="pt-BR" sz="3000" b="1" dirty="0" smtClean="0"/>
              <a:t>(EG 93), alimentando-se </a:t>
            </a:r>
            <a:r>
              <a:rPr lang="pt-BR" sz="3000" b="1" dirty="0"/>
              <a:t>de um gnosticismo, subjetivismo e </a:t>
            </a:r>
            <a:r>
              <a:rPr lang="pt-BR" sz="3000" b="1" dirty="0" err="1" smtClean="0"/>
              <a:t>neopelagianismo</a:t>
            </a:r>
            <a:r>
              <a:rPr lang="pt-BR" sz="3000" b="1" dirty="0" smtClean="0"/>
              <a:t>.</a:t>
            </a:r>
          </a:p>
          <a:p>
            <a:pPr lvl="0">
              <a:buFontTx/>
              <a:buChar char="-"/>
            </a:pPr>
            <a:r>
              <a:rPr lang="pt-BR" sz="3000" b="1" dirty="0" smtClean="0"/>
              <a:t>Não </a:t>
            </a:r>
            <a:r>
              <a:rPr lang="pt-BR" sz="3000" b="1" dirty="0"/>
              <a:t>à laicização do clero e não ao </a:t>
            </a:r>
            <a:r>
              <a:rPr lang="pt-BR" sz="3000" b="1" dirty="0" err="1"/>
              <a:t>clericalização</a:t>
            </a:r>
            <a:r>
              <a:rPr lang="pt-BR" sz="3000" b="1" dirty="0"/>
              <a:t> dos </a:t>
            </a:r>
            <a:r>
              <a:rPr lang="pt-BR" sz="3000" b="1" dirty="0" smtClean="0"/>
              <a:t>leigos.</a:t>
            </a:r>
          </a:p>
          <a:p>
            <a:pPr marL="0" indent="0">
              <a:buNone/>
            </a:pP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9527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3ª Parte: Vocação é missão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428736"/>
            <a:ext cx="8568951" cy="5096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Eixo fundamental da Pastoral Vocacional: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Teologia Vocacional</a:t>
            </a:r>
            <a:r>
              <a:rPr lang="pt-BR" b="1" dirty="0"/>
              <a:t>: Conjunto de princípios que dão sentido à realização da pessoa humana na relação com Deus. 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Espiritualidade Vocacional</a:t>
            </a:r>
            <a:r>
              <a:rPr lang="pt-BR" b="1" dirty="0"/>
              <a:t>: Predispõe a mente e o coração, desperta a sensibilidade para ouvir e responder ao chamado. 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Pedagogia Vocacional</a:t>
            </a:r>
            <a:r>
              <a:rPr lang="pt-BR" b="1" dirty="0"/>
              <a:t>: Práxis ou o próprio serviço de animação vocacional ou pastoral vocacional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757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/>
            </a:r>
            <a:br>
              <a:rPr lang="pt-BR" sz="4800" b="1" dirty="0">
                <a:solidFill>
                  <a:srgbClr val="C00000"/>
                </a:solidFill>
              </a:rPr>
            </a:br>
            <a:r>
              <a:rPr lang="pt-BR" sz="4800" b="1" dirty="0">
                <a:solidFill>
                  <a:srgbClr val="C00000"/>
                </a:solidFill>
              </a:rPr>
              <a:t>Pistas para o caminho</a:t>
            </a:r>
            <a:endParaRPr lang="pt-BR" sz="4800" dirty="0">
              <a:solidFill>
                <a:srgbClr val="C00000"/>
              </a:solidFill>
            </a:endParaRPr>
          </a:p>
        </p:txBody>
      </p:sp>
      <p:pic>
        <p:nvPicPr>
          <p:cNvPr id="98306" name="Picture 2" descr="Novos Rumos | Rádio Rio de Janei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26142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C00000"/>
                </a:solidFill>
              </a:rPr>
              <a:t>Novos rumos!?</a:t>
            </a:r>
            <a:r>
              <a:rPr lang="pt-BR" sz="3600" b="1" dirty="0">
                <a:solidFill>
                  <a:srgbClr val="C00000"/>
                </a:solidFill>
              </a:rPr>
              <a:t/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Pistas para o caminho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714488"/>
            <a:ext cx="8712968" cy="49209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200" b="1" dirty="0">
                <a:solidFill>
                  <a:schemeClr val="tx1"/>
                </a:solidFill>
              </a:rPr>
              <a:t>Continuar o caminho de construção da cultura vocacional (responsabilidade é de toda a Igreja, planejamento, organização, serviço em rede).</a:t>
            </a:r>
          </a:p>
          <a:p>
            <a:pPr>
              <a:buFontTx/>
              <a:buChar char="-"/>
            </a:pPr>
            <a:r>
              <a:rPr lang="pt-BR" sz="2200" b="1" dirty="0">
                <a:solidFill>
                  <a:schemeClr val="tx1"/>
                </a:solidFill>
              </a:rPr>
              <a:t>Aumentar a consciência vocacional nas paróquias e comunidades (mentalidade vocacional em toda ação evangelizadora).</a:t>
            </a:r>
          </a:p>
          <a:p>
            <a:pPr>
              <a:buFontTx/>
              <a:buChar char="-"/>
            </a:pPr>
            <a:r>
              <a:rPr lang="pt-BR" sz="2200" b="1" dirty="0">
                <a:solidFill>
                  <a:schemeClr val="tx1"/>
                </a:solidFill>
              </a:rPr>
              <a:t>Necessitamos avançar, fortalecer ou transformar as seguintes dimensões: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0000"/>
                </a:solidFill>
              </a:rPr>
              <a:t>Espiritualidade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0000"/>
                </a:solidFill>
              </a:rPr>
              <a:t>Itinerário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0000"/>
                </a:solidFill>
              </a:rPr>
              <a:t>Missão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0000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10973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ESPIRITUALIDADE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2844" y="1428736"/>
            <a:ext cx="8784976" cy="439248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Oração pelas vocações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Testemunho de vida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Orientação espiritual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Leitura </a:t>
            </a:r>
            <a:r>
              <a:rPr lang="pt-BR" b="1" dirty="0" err="1">
                <a:solidFill>
                  <a:schemeClr val="tx1"/>
                </a:solidFill>
              </a:rPr>
              <a:t>orante</a:t>
            </a:r>
            <a:r>
              <a:rPr lang="pt-BR" b="1" dirty="0">
                <a:solidFill>
                  <a:schemeClr val="tx1"/>
                </a:solidFill>
              </a:rPr>
              <a:t> da Palavra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Promover e organizar momentos </a:t>
            </a:r>
            <a:r>
              <a:rPr lang="pt-BR" b="1" dirty="0" err="1">
                <a:solidFill>
                  <a:schemeClr val="tx1"/>
                </a:solidFill>
              </a:rPr>
              <a:t>orantes</a:t>
            </a:r>
            <a:r>
              <a:rPr lang="pt-BR" b="1" dirty="0">
                <a:solidFill>
                  <a:schemeClr val="tx1"/>
                </a:solidFill>
              </a:rPr>
              <a:t> vocacionais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Ações evangelizadoras que envolvam crianças, catequistas, jovens, famílias (celebrações, tríduos, retiros)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Maior conscientização sobre orientação vocacional (de qualidade, desinteressada e capaz de apresentar ao jovem a riqueza da Igreja em sua diversidade)</a:t>
            </a:r>
          </a:p>
        </p:txBody>
      </p:sp>
    </p:spTree>
    <p:extLst>
      <p:ext uri="{BB962C8B-B14F-4D97-AF65-F5344CB8AC3E}">
        <p14:creationId xmlns:p14="http://schemas.microsoft.com/office/powerpoint/2010/main" val="35028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4" y="1857364"/>
            <a:ext cx="3422162" cy="414340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7544" y="24104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O 1º Ano </a:t>
            </a:r>
            <a:r>
              <a:rPr lang="pt-BR" sz="2700" b="1" dirty="0">
                <a:solidFill>
                  <a:srgbClr val="C00000"/>
                </a:solidFill>
                <a:latin typeface="+mj-lt"/>
              </a:rPr>
              <a:t>Vocacional, em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</a:rPr>
              <a:t>1983,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favoreceu </a:t>
            </a:r>
            <a:r>
              <a:rPr lang="pt-BR" sz="27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e ampliou o reconhecimento de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que toda </a:t>
            </a:r>
            <a:r>
              <a:rPr lang="pt-BR" sz="27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a comunidade cristã</a:t>
            </a:r>
          </a:p>
          <a:p>
            <a:pPr algn="ctr"/>
            <a:r>
              <a:rPr lang="pt-BR" sz="27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é responsável pela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animação, cultivo </a:t>
            </a:r>
            <a:r>
              <a:rPr lang="pt-BR" sz="27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e formação das vocações. </a:t>
            </a:r>
            <a:endParaRPr lang="pt-BR" sz="27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pt-BR" sz="2700" b="1" dirty="0"/>
          </a:p>
        </p:txBody>
      </p:sp>
      <p:sp>
        <p:nvSpPr>
          <p:cNvPr id="8" name="Retângulo 7"/>
          <p:cNvSpPr/>
          <p:nvPr/>
        </p:nvSpPr>
        <p:spPr>
          <a:xfrm>
            <a:off x="3786182" y="1928802"/>
            <a:ext cx="4572000" cy="388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pt-BR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Gerou muitos frutos. Entre eles:</a:t>
            </a:r>
          </a:p>
          <a:p>
            <a:pPr marL="34290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maior dinamização do SAV/PV nos regionais da CNBB,</a:t>
            </a:r>
          </a:p>
          <a:p>
            <a:pPr marL="34290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subsídios vocacionais</a:t>
            </a:r>
            <a:b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(Mês Vocacional, Cartazes Vocacionais, Boletim Convocação, Coleção Cadernos Vocacionais, Revistas Vocacionais – </a:t>
            </a:r>
            <a:r>
              <a:rPr lang="pt-BR" sz="20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Rogate</a:t>
            </a:r>
            <a: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Espírito),</a:t>
            </a:r>
          </a:p>
          <a:p>
            <a:pPr marL="34290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realização de Escolas Vocacionais.</a:t>
            </a:r>
            <a:endParaRPr lang="pt-BR" sz="20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ITINERÁRIO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00174"/>
            <a:ext cx="8784976" cy="502517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Atenção à integridade da pessoa do acompanhado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Compreensão da estrutura humana do jovem (suas forças e fragilidades, envolvimento da família)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Aproximar a PV das pastorais juvenis, catequese e família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Projeto Pessoal de Vida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Possibilitar espaços de escuta e acompanhamento personalizado que os ajudem a viver o itinerário vocacional.</a:t>
            </a:r>
          </a:p>
        </p:txBody>
      </p:sp>
    </p:spTree>
    <p:extLst>
      <p:ext uri="{BB962C8B-B14F-4D97-AF65-F5344CB8AC3E}">
        <p14:creationId xmlns:p14="http://schemas.microsoft.com/office/powerpoint/2010/main" val="32863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MISSÃO </a:t>
            </a:r>
            <a:br>
              <a:rPr lang="pt-BR" sz="4800" b="1" dirty="0">
                <a:solidFill>
                  <a:srgbClr val="C00000"/>
                </a:solidFill>
              </a:rPr>
            </a:br>
            <a:r>
              <a:rPr lang="pt-BR" sz="4800" b="1" dirty="0">
                <a:solidFill>
                  <a:srgbClr val="C00000"/>
                </a:solidFill>
              </a:rPr>
              <a:t>Igreja em saída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3924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Fidelidade e paixão por Jesus Cristo, seu segmento e sua missão. 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Encorajar e organizar missões populares com jovens, em vista da renovação de experiências de fé e de projetos vocacionais, abrindo espaços para que os jovens criem novas formas de missão, por exemplo, nas redes sociais.</a:t>
            </a:r>
          </a:p>
        </p:txBody>
      </p:sp>
    </p:spTree>
    <p:extLst>
      <p:ext uri="{BB962C8B-B14F-4D97-AF65-F5344CB8AC3E}">
        <p14:creationId xmlns:p14="http://schemas.microsoft.com/office/powerpoint/2010/main" val="8430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107159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PLANEJAMENTO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142984"/>
            <a:ext cx="8496945" cy="4392488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pt-BR" sz="2600" b="1" dirty="0">
                <a:solidFill>
                  <a:schemeClr val="tx1"/>
                </a:solidFill>
              </a:rPr>
              <a:t>Articular a animação vocacional em uma </a:t>
            </a:r>
            <a:r>
              <a:rPr lang="pt-BR" sz="2600" b="1" dirty="0" err="1">
                <a:solidFill>
                  <a:schemeClr val="tx1"/>
                </a:solidFill>
              </a:rPr>
              <a:t>gradualidade</a:t>
            </a:r>
            <a:r>
              <a:rPr lang="pt-BR" sz="2600" b="1" dirty="0">
                <a:solidFill>
                  <a:schemeClr val="tx1"/>
                </a:solidFill>
              </a:rPr>
              <a:t> progressiva (com metas, etapas, passos e itinerários que devem ser sempre avaliados)</a:t>
            </a:r>
          </a:p>
          <a:p>
            <a:pPr algn="just">
              <a:buFontTx/>
              <a:buChar char="-"/>
            </a:pPr>
            <a:r>
              <a:rPr lang="pt-BR" sz="2600" b="1" dirty="0">
                <a:solidFill>
                  <a:schemeClr val="tx1"/>
                </a:solidFill>
              </a:rPr>
              <a:t>Fortalecer ou criar Equipes Vocacionais Paroquiais e Diocesanas, investindo na formação dos membros.</a:t>
            </a:r>
          </a:p>
          <a:p>
            <a:pPr algn="just">
              <a:buFontTx/>
              <a:buChar char="-"/>
            </a:pPr>
            <a:r>
              <a:rPr lang="pt-BR" sz="2600" b="1" dirty="0">
                <a:solidFill>
                  <a:schemeClr val="tx1"/>
                </a:solidFill>
              </a:rPr>
              <a:t>Integrar SAV-PV com as demais pastorais no âmbito da ação evangelizadora. (SAV como instrumento de integração de ação pastoral).</a:t>
            </a:r>
          </a:p>
          <a:p>
            <a:pPr algn="just">
              <a:buFontTx/>
              <a:buChar char="-"/>
            </a:pPr>
            <a:r>
              <a:rPr lang="pt-BR" sz="2600" b="1" dirty="0">
                <a:solidFill>
                  <a:schemeClr val="tx1"/>
                </a:solidFill>
              </a:rPr>
              <a:t>Unidade e comunhão. Trabalho em equipe. </a:t>
            </a:r>
          </a:p>
          <a:p>
            <a:pPr algn="just">
              <a:buFontTx/>
              <a:buChar char="-"/>
            </a:pPr>
            <a:r>
              <a:rPr lang="pt-BR" sz="2600" b="1" dirty="0">
                <a:solidFill>
                  <a:schemeClr val="tx1"/>
                </a:solidFill>
              </a:rPr>
              <a:t>Prever recursos financeiros para criar e manter atividades e formações.</a:t>
            </a:r>
          </a:p>
        </p:txBody>
      </p:sp>
    </p:spTree>
    <p:extLst>
      <p:ext uri="{BB962C8B-B14F-4D97-AF65-F5344CB8AC3E}">
        <p14:creationId xmlns:p14="http://schemas.microsoft.com/office/powerpoint/2010/main" val="22483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107159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Animação Vocacional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142984"/>
            <a:ext cx="8496945" cy="4392488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Saber-se chamado e chamado para chamar;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Testemunho pessoal e comunitário (por atração);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Olhar amável (como o de Cristo);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Palavra manifestada com autoridade;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Acompanhamento pessoal (caminhar ao lado);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Diálogo (conhecimento da história, do sentido da vida)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Atitude de escuta (arte)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FF0000"/>
                </a:solidFill>
              </a:rPr>
              <a:t>Sabedoria da escuta: </a:t>
            </a:r>
            <a:r>
              <a:rPr lang="pt-BR" b="1" dirty="0">
                <a:solidFill>
                  <a:schemeClr val="tx1"/>
                </a:solidFill>
              </a:rPr>
              <a:t>escutar é a “capacidade do coração que torna possível a proximidade, sem a qual não existe um verdadeiro encontro espiritual”. </a:t>
            </a:r>
          </a:p>
        </p:txBody>
      </p:sp>
    </p:spTree>
    <p:extLst>
      <p:ext uri="{BB962C8B-B14F-4D97-AF65-F5344CB8AC3E}">
        <p14:creationId xmlns:p14="http://schemas.microsoft.com/office/powerpoint/2010/main" val="16777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1000156"/>
            <a:ext cx="8280921" cy="2664296"/>
          </a:xfrm>
        </p:spPr>
        <p:txBody>
          <a:bodyPr/>
          <a:lstStyle/>
          <a:p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Escuta autêntica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393966"/>
            <a:ext cx="8496945" cy="4392488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Favorecer a abertura ao outro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Prestar atenção ao que a pessoa comunica e se empenhar ativamente na compreensão do que se deseja comunicar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Acompanhar com verdadeiro interesse a pessoa naquilo que busca e espera de si (empatia).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Pôr o próprio mundo de lado para aproximar o mais possível do mundo do outro, acompanhando sem interferir.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Escutar (lutas, fragilidades, alegrias, sofrimentos, expectativas, tensões, conflitos, decisões).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Transcende a dimensão psicológica (leva por caminhos à espera de alguém)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Requer silêncio interior</a:t>
            </a: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Escuta autêntica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643050"/>
            <a:ext cx="8496945" cy="4392488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Com a escuta, vem o dom do discernimento.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O </a:t>
            </a:r>
            <a:r>
              <a:rPr lang="pt-BR" b="1" dirty="0" smtClean="0">
                <a:solidFill>
                  <a:schemeClr val="tx1"/>
                </a:solidFill>
              </a:rPr>
              <a:t>Espírito Santo </a:t>
            </a:r>
            <a:r>
              <a:rPr lang="pt-BR" b="1" dirty="0">
                <a:solidFill>
                  <a:schemeClr val="tx1"/>
                </a:solidFill>
              </a:rPr>
              <a:t>fala e age em cada pessoa por meio de acontecimentos da existência sua e dos outros. Fala por mediações. Devemos iluminá-los. </a:t>
            </a:r>
          </a:p>
          <a:p>
            <a:pPr algn="just">
              <a:buFontTx/>
              <a:buChar char="-"/>
            </a:pPr>
            <a:r>
              <a:rPr lang="pt-BR" b="1" dirty="0">
                <a:solidFill>
                  <a:schemeClr val="tx1"/>
                </a:solidFill>
              </a:rPr>
              <a:t>EG: Papa Francisco dá 3 chaves para o discernimento: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Reconhecer</a:t>
            </a:r>
            <a:r>
              <a:rPr lang="pt-BR" b="1" dirty="0">
                <a:solidFill>
                  <a:schemeClr val="tx1"/>
                </a:solidFill>
              </a:rPr>
              <a:t> (lucidez – à luz do que é inspirado pelo 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Interpretar</a:t>
            </a:r>
            <a:r>
              <a:rPr lang="pt-BR" b="1" dirty="0">
                <a:solidFill>
                  <a:schemeClr val="tx1"/>
                </a:solidFill>
              </a:rPr>
              <a:t> (e interpretar-se -  O </a:t>
            </a:r>
            <a:r>
              <a:rPr lang="pt-BR" b="1" dirty="0" smtClean="0">
                <a:solidFill>
                  <a:schemeClr val="tx1"/>
                </a:solidFill>
              </a:rPr>
              <a:t>Espírito Santo </a:t>
            </a:r>
            <a:r>
              <a:rPr lang="pt-BR" b="1" dirty="0">
                <a:solidFill>
                  <a:schemeClr val="tx1"/>
                </a:solidFill>
              </a:rPr>
              <a:t>está chamando – diálogo com o Senhor)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Escolher</a:t>
            </a:r>
            <a:r>
              <a:rPr lang="pt-BR" b="1" dirty="0">
                <a:solidFill>
                  <a:schemeClr val="tx1"/>
                </a:solidFill>
              </a:rPr>
              <a:t> (decisão com liberdade e responsabilidade)</a:t>
            </a: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Acompanhamento vocacional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36842"/>
            <a:ext cx="8496945" cy="43924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Assim como Jesus no encontro com as pessoas, é preciso ter em qualquer experiência de acompanhamento vocacional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1. Olhar amável </a:t>
            </a:r>
          </a:p>
          <a:p>
            <a:pPr marL="0" indent="0" algn="ctr">
              <a:buNone/>
            </a:pPr>
            <a:r>
              <a:rPr lang="pt-BR" b="1" i="1" dirty="0">
                <a:solidFill>
                  <a:schemeClr val="tx1"/>
                </a:solidFill>
              </a:rPr>
              <a:t>(Chamado dos 12)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2. Palavra manifestada com autoridade </a:t>
            </a:r>
          </a:p>
          <a:p>
            <a:pPr marL="0" indent="0" algn="ctr">
              <a:buNone/>
            </a:pPr>
            <a:r>
              <a:rPr lang="pt-BR" b="1" i="1" dirty="0">
                <a:solidFill>
                  <a:schemeClr val="tx1"/>
                </a:solidFill>
              </a:rPr>
              <a:t>(Cafarnaum)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3. Capacidade de fazer-se próximo </a:t>
            </a:r>
          </a:p>
          <a:p>
            <a:pPr marL="0" indent="0" algn="ctr">
              <a:buNone/>
            </a:pPr>
            <a:r>
              <a:rPr lang="pt-BR" b="1" i="1" dirty="0">
                <a:solidFill>
                  <a:schemeClr val="tx1"/>
                </a:solidFill>
              </a:rPr>
              <a:t>(Samaritana)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4. Opção de caminhar juntos </a:t>
            </a:r>
          </a:p>
          <a:p>
            <a:pPr marL="0" indent="0" algn="ctr">
              <a:buNone/>
            </a:pPr>
            <a:r>
              <a:rPr lang="pt-BR" b="1" i="1" dirty="0">
                <a:solidFill>
                  <a:schemeClr val="tx1"/>
                </a:solidFill>
              </a:rPr>
              <a:t>(</a:t>
            </a:r>
            <a:r>
              <a:rPr lang="pt-BR" b="1" i="1" dirty="0" err="1">
                <a:solidFill>
                  <a:schemeClr val="tx1"/>
                </a:solidFill>
              </a:rPr>
              <a:t>Emaús</a:t>
            </a:r>
            <a:r>
              <a:rPr lang="pt-BR" b="1" i="1" dirty="0">
                <a:solidFill>
                  <a:schemeClr val="tx1"/>
                </a:solidFill>
              </a:rPr>
              <a:t>)</a:t>
            </a: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Acompanhamento vocacional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00174"/>
            <a:ext cx="8784976" cy="45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C00000"/>
                </a:solidFill>
              </a:rPr>
              <a:t>Acompanhar comporta:</a:t>
            </a:r>
          </a:p>
          <a:p>
            <a:pPr marL="457200" indent="-457200" algn="just">
              <a:buAutoNum type="arabicPeriod"/>
            </a:pPr>
            <a:r>
              <a:rPr lang="pt-BR" b="1" dirty="0">
                <a:solidFill>
                  <a:schemeClr val="tx1"/>
                </a:solidFill>
              </a:rPr>
              <a:t>Conhecer o caminho já trilhado por eles, em que ponto estão e para onde se dirigem, a fim de poder caminhar juntos;</a:t>
            </a:r>
          </a:p>
          <a:p>
            <a:pPr marL="457200" indent="-457200" algn="just">
              <a:buAutoNum type="arabicPeriod"/>
            </a:pPr>
            <a:r>
              <a:rPr lang="pt-BR" b="1" dirty="0">
                <a:solidFill>
                  <a:schemeClr val="tx1"/>
                </a:solidFill>
              </a:rPr>
              <a:t>Garantir a promoção do encontro como oportunidade de relação, humana e </a:t>
            </a:r>
            <a:r>
              <a:rPr lang="pt-BR" b="1" dirty="0" err="1" smtClean="0">
                <a:solidFill>
                  <a:schemeClr val="tx1"/>
                </a:solidFill>
              </a:rPr>
              <a:t>humani-zadora</a:t>
            </a:r>
            <a:r>
              <a:rPr lang="pt-BR" b="1" dirty="0">
                <a:solidFill>
                  <a:schemeClr val="tx1"/>
                </a:solidFill>
              </a:rPr>
              <a:t>, e não utilitarista;</a:t>
            </a:r>
          </a:p>
          <a:p>
            <a:pPr marL="457200" indent="-457200" algn="just">
              <a:buAutoNum type="arabicPeriod"/>
            </a:pPr>
            <a:r>
              <a:rPr lang="pt-BR" b="1" dirty="0">
                <a:solidFill>
                  <a:schemeClr val="tx1"/>
                </a:solidFill>
              </a:rPr>
              <a:t>Ter atitude de </a:t>
            </a:r>
            <a:r>
              <a:rPr lang="pt-BR" b="1" dirty="0" smtClean="0">
                <a:solidFill>
                  <a:schemeClr val="tx1"/>
                </a:solidFill>
              </a:rPr>
              <a:t>escuta.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Acompanhamento vocacional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357298"/>
            <a:ext cx="8784976" cy="4509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FF0000"/>
                </a:solidFill>
              </a:rPr>
              <a:t>4. Encontro de mediação 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(Verdadeiro Acompanhamento é o Espírito Santo;</a:t>
            </a:r>
          </a:p>
          <a:p>
            <a:pPr marL="0" indent="0" algn="just">
              <a:buNone/>
            </a:pPr>
            <a:r>
              <a:rPr lang="pt-BR" b="1" i="1" dirty="0">
                <a:solidFill>
                  <a:schemeClr val="tx1"/>
                </a:solidFill>
              </a:rPr>
              <a:t>São João da Cruz: </a:t>
            </a:r>
            <a:r>
              <a:rPr lang="pt-BR" b="1" dirty="0">
                <a:solidFill>
                  <a:schemeClr val="tx1"/>
                </a:solidFill>
              </a:rPr>
              <a:t>“Lembrem-se aqueles que orientam almas, e considerem que o principal agente e guia e movente das almas neste negócio não são eles, mas é o </a:t>
            </a:r>
            <a:r>
              <a:rPr lang="pt-BR" b="1" dirty="0" smtClean="0">
                <a:solidFill>
                  <a:schemeClr val="tx1"/>
                </a:solidFill>
              </a:rPr>
              <a:t>Espírito Santo, </a:t>
            </a:r>
            <a:r>
              <a:rPr lang="pt-BR" b="1" dirty="0">
                <a:solidFill>
                  <a:schemeClr val="tx1"/>
                </a:solidFill>
              </a:rPr>
              <a:t>que jamais perde de vista o cuidado delas”.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5. O acompanhante de estrada deve </a:t>
            </a:r>
            <a:r>
              <a:rPr lang="pt-BR" b="1" dirty="0">
                <a:solidFill>
                  <a:srgbClr val="FF0000"/>
                </a:solidFill>
              </a:rPr>
              <a:t>fazer-se testemunha </a:t>
            </a:r>
            <a:r>
              <a:rPr lang="pt-BR" b="1" dirty="0">
                <a:solidFill>
                  <a:schemeClr val="tx1"/>
                </a:solidFill>
              </a:rPr>
              <a:t>e anunciador da ação do ES no acompanhado, de modo discreto.</a:t>
            </a:r>
          </a:p>
        </p:txBody>
      </p:sp>
    </p:spTree>
    <p:extLst>
      <p:ext uri="{BB962C8B-B14F-4D97-AF65-F5344CB8AC3E}">
        <p14:creationId xmlns:p14="http://schemas.microsoft.com/office/powerpoint/2010/main" val="20774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80921" cy="2664296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>
                <a:solidFill>
                  <a:srgbClr val="C00000"/>
                </a:solidFill>
              </a:rPr>
              <a:t>Acompanhamento vocacional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500174"/>
            <a:ext cx="8712968" cy="41434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6. Descobrir como Deus se manifesta na nossa vivência até </a:t>
            </a:r>
            <a:r>
              <a:rPr lang="pt-BR" b="1" dirty="0">
                <a:solidFill>
                  <a:srgbClr val="FF0000"/>
                </a:solidFill>
              </a:rPr>
              <a:t>surpreender-nos</a:t>
            </a:r>
            <a:r>
              <a:rPr lang="pt-BR" b="1" dirty="0">
                <a:solidFill>
                  <a:schemeClr val="tx1"/>
                </a:solidFill>
              </a:rPr>
              <a:t> ao sermos encontrados por Ele</a:t>
            </a:r>
            <a:r>
              <a:rPr lang="pt-BR" b="1" dirty="0" smtClean="0">
                <a:solidFill>
                  <a:schemeClr val="tx1"/>
                </a:solidFill>
              </a:rPr>
              <a:t>;</a:t>
            </a:r>
            <a:endParaRPr lang="pt-B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7. Ter consciência de que a </a:t>
            </a:r>
            <a:r>
              <a:rPr lang="pt-BR" b="1" dirty="0">
                <a:solidFill>
                  <a:srgbClr val="FF0000"/>
                </a:solidFill>
              </a:rPr>
              <a:t>iniciativa é sempre de Deus</a:t>
            </a:r>
            <a:r>
              <a:rPr lang="pt-BR" b="1" dirty="0">
                <a:solidFill>
                  <a:schemeClr val="tx1"/>
                </a:solidFill>
              </a:rPr>
              <a:t>; e serão nossas as responsabilidade e a liberdade da resposta que damos ao chamado.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Enfim</a:t>
            </a:r>
            <a:r>
              <a:rPr lang="pt-BR" b="1" dirty="0">
                <a:solidFill>
                  <a:schemeClr val="tx1"/>
                </a:solidFill>
              </a:rPr>
              <a:t>, atender à pessoas e não a demandas</a:t>
            </a:r>
            <a:r>
              <a:rPr lang="pt-BR" b="1" dirty="0" smtClean="0">
                <a:solidFill>
                  <a:schemeClr val="tx1"/>
                </a:solidFill>
              </a:rPr>
              <a:t>...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* Onde existe a Cultura Vocacional, que avance; onde não existe, que se origine.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7544" y="319296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  <a:latin typeface="+mj-lt"/>
              </a:rPr>
              <a:t>O 2º Ano Vocacional, em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</a:rPr>
              <a:t>2003, promoveu </a:t>
            </a:r>
            <a:r>
              <a:rPr lang="pt-BR" sz="2700" b="1" dirty="0">
                <a:solidFill>
                  <a:srgbClr val="C00000"/>
                </a:solidFill>
                <a:latin typeface="+mj-lt"/>
              </a:rPr>
              <a:t>um novo despertar </a:t>
            </a:r>
            <a:r>
              <a:rPr lang="pt-BR" sz="2700" b="1" dirty="0" smtClean="0">
                <a:solidFill>
                  <a:srgbClr val="C00000"/>
                </a:solidFill>
                <a:latin typeface="+mj-lt"/>
              </a:rPr>
              <a:t>vocacional, levando </a:t>
            </a:r>
            <a:r>
              <a:rPr lang="pt-BR" sz="2700" b="1" dirty="0">
                <a:solidFill>
                  <a:srgbClr val="C00000"/>
                </a:solidFill>
                <a:latin typeface="+mj-lt"/>
              </a:rPr>
              <a:t>todos os cristãos e cristãs a assumir, gradativamente, na comunidade eclesial e na sociedade, sua própria vocação e missão batismal</a:t>
            </a:r>
            <a:r>
              <a:rPr lang="pt-BR" sz="27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pt-BR" sz="27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3357554" y="2000240"/>
            <a:ext cx="4572000" cy="406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pt-BR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Favoreceu, em síntese: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cs typeface="Times New Roman" panose="02020603050405020304" pitchFamily="18" charset="0"/>
              </a:rPr>
              <a:t>consciência vocacional das comunidades,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cs typeface="Times New Roman" panose="02020603050405020304" pitchFamily="18" charset="0"/>
              </a:rPr>
              <a:t>redescoberta da universalidade da vocação,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cs typeface="Times New Roman" panose="02020603050405020304" pitchFamily="18" charset="0"/>
              </a:rPr>
              <a:t>valorização das equipes vocacionais paroquiais e diocesanas,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cs typeface="Times New Roman" panose="02020603050405020304" pitchFamily="18" charset="0"/>
              </a:rPr>
              <a:t>melhor compreensão do sentido e valor da vocação batismal,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latin typeface="+mj-lt"/>
                <a:cs typeface="Times New Roman" panose="02020603050405020304" pitchFamily="18" charset="0"/>
              </a:rPr>
              <a:t>maior compreensão da teologia da vocação e das vocações.</a:t>
            </a:r>
          </a:p>
        </p:txBody>
      </p:sp>
      <p:pic>
        <p:nvPicPr>
          <p:cNvPr id="5" name="Picture 2" descr="C:\Users\Provincia\Documents\JAD\3Diversos\CRProducao\CMOVC\3CVB\banners\ano_voc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2643206" cy="39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25"/>
            <a:ext cx="9144000" cy="6813376"/>
          </a:xfrm>
          <a:prstGeom prst="rect">
            <a:avLst/>
          </a:prstGeom>
        </p:spPr>
      </p:pic>
      <p:pic>
        <p:nvPicPr>
          <p:cNvPr id="5" name="Picture 2" descr="https://santhatela.com.br/wp-content/uploads/2019/12/murillo-santa-ana-ensinando-a-virgem-a-ler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810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74330"/>
            <a:ext cx="4753870" cy="45834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7504" y="4832347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4º Congresso Vocacional do Brasil (2019) </a:t>
            </a:r>
            <a:r>
              <a:rPr lang="pt-BR" sz="2800" b="1" dirty="0" smtClean="0"/>
              <a:t>orientou </a:t>
            </a:r>
            <a:r>
              <a:rPr lang="pt-BR" sz="2800" b="1" dirty="0"/>
              <a:t>a realização do </a:t>
            </a:r>
            <a:r>
              <a:rPr lang="pt-BR" sz="2800" b="1" dirty="0" smtClean="0"/>
              <a:t>3º </a:t>
            </a:r>
            <a:r>
              <a:rPr lang="pt-BR" sz="2800" b="1" dirty="0"/>
              <a:t>Ano Vocacional do Brasil em 2023</a:t>
            </a:r>
          </a:p>
        </p:txBody>
      </p:sp>
    </p:spTree>
    <p:extLst>
      <p:ext uri="{BB962C8B-B14F-4D97-AF65-F5344CB8AC3E}">
        <p14:creationId xmlns:p14="http://schemas.microsoft.com/office/powerpoint/2010/main" val="19906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</TotalTime>
  <Words>3531</Words>
  <Application>Microsoft Office PowerPoint</Application>
  <PresentationFormat>Apresentação na tela (4:3)</PresentationFormat>
  <Paragraphs>371</Paragraphs>
  <Slides>70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5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Oração do 3º Ano Vocacional</vt:lpstr>
      <vt:lpstr>APRESENTAÇÃO Dom João Francisco Salm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Escolha do Tema e do Lema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ANO VOCACIONAL NO BRASIL</vt:lpstr>
      <vt:lpstr>Objetivo Geral</vt:lpstr>
      <vt:lpstr>Objetivos específicos</vt:lpstr>
      <vt:lpstr>Apresentação do PowerPoint</vt:lpstr>
      <vt:lpstr>1ª Parte: Vocação</vt:lpstr>
      <vt:lpstr>Não basta ouvir dizer dos outros: precisa encontrá-lo pessoalmente.   Vocação é con-vocação </vt:lpstr>
      <vt:lpstr>1. Chamados a ser Povo de Deus:  um olhar vocacional no CVII</vt:lpstr>
      <vt:lpstr>1. Chamados a ser Povo de Deus:  um olhar vocacional no CVII</vt:lpstr>
      <vt:lpstr>2. Discípulos missionários:  A vocação em Aparecida</vt:lpstr>
      <vt:lpstr>A vocação em Aparecida</vt:lpstr>
      <vt:lpstr>3. Servir com alegria: A vocação em Francisco</vt:lpstr>
      <vt:lpstr>3. Servir com alegria: A vocação em Francisco</vt:lpstr>
      <vt:lpstr>3. Servir com alegria: A vocação em Francisco</vt:lpstr>
      <vt:lpstr>Apresentação do PowerPoint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2ª Parte: Vocação é graça</vt:lpstr>
      <vt:lpstr>Apresentação do PowerPoint</vt:lpstr>
      <vt:lpstr> 3ª Parte: Vocação é missão</vt:lpstr>
      <vt:lpstr> 3ª Parte: Vocação é missão</vt:lpstr>
      <vt:lpstr> 3ª Parte: Vocação é missão</vt:lpstr>
      <vt:lpstr>3ª Parte: Vocação é missão</vt:lpstr>
      <vt:lpstr>3ª Parte: Vocação é missão</vt:lpstr>
      <vt:lpstr>3ª Parte: Vocação é missão</vt:lpstr>
      <vt:lpstr>3ª Parte: Vocação é missão</vt:lpstr>
      <vt:lpstr>3ª Parte: Vocação é missão</vt:lpstr>
      <vt:lpstr>3ª Parte: Vocação é missão</vt:lpstr>
      <vt:lpstr>3ª Parte: Vocação é missão</vt:lpstr>
      <vt:lpstr>3ª Parte: Vocação é missão</vt:lpstr>
      <vt:lpstr> 3ª Parte: Vocação é missão</vt:lpstr>
      <vt:lpstr>  Pistas para o caminho</vt:lpstr>
      <vt:lpstr> Novos rumos!? Pistas para o caminho</vt:lpstr>
      <vt:lpstr> ESPIRITUALIDADE</vt:lpstr>
      <vt:lpstr> ITINERÁRIO</vt:lpstr>
      <vt:lpstr> MISSÃO  Igreja em saída</vt:lpstr>
      <vt:lpstr> PLANEJAMENTO</vt:lpstr>
      <vt:lpstr> Animação Vocacional</vt:lpstr>
      <vt:lpstr> Escuta autêntica</vt:lpstr>
      <vt:lpstr> Escuta autêntica</vt:lpstr>
      <vt:lpstr> Acompanhamento vocacional</vt:lpstr>
      <vt:lpstr> Acompanhamento vocacional</vt:lpstr>
      <vt:lpstr> Acompanhamento vocacional</vt:lpstr>
      <vt:lpstr> Acompanhamento vocacional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Vocacional da Diocese do Crato</dc:title>
  <dc:creator>Lucas</dc:creator>
  <cp:lastModifiedBy>Usuario</cp:lastModifiedBy>
  <cp:revision>139</cp:revision>
  <dcterms:created xsi:type="dcterms:W3CDTF">2019-07-31T12:45:38Z</dcterms:created>
  <dcterms:modified xsi:type="dcterms:W3CDTF">2022-11-19T17:15:10Z</dcterms:modified>
</cp:coreProperties>
</file>